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72" r:id="rId11"/>
    <p:sldId id="266" r:id="rId12"/>
    <p:sldId id="267" r:id="rId13"/>
    <p:sldId id="273" r:id="rId14"/>
    <p:sldId id="269" r:id="rId15"/>
    <p:sldId id="270" r:id="rId16"/>
  </p:sldIdLst>
  <p:sldSz cx="18288000" cy="10287000"/>
  <p:notesSz cx="6858000" cy="9144000"/>
  <p:embeddedFontLst>
    <p:embeddedFont>
      <p:font typeface="Arimo" panose="020B0604020202020204" charset="0"/>
      <p:regular r:id="rId18"/>
    </p:embeddedFont>
    <p:embeddedFont>
      <p:font typeface="Arimo Bold" panose="020B0604020202020204" charset="0"/>
      <p:regular r:id="rId19"/>
      <p:bold r:id="rId20"/>
    </p:embeddedFont>
    <p:embeddedFont>
      <p:font typeface="Calibri" panose="020F0502020204030204" pitchFamily="34" charset="0"/>
      <p:regular r:id="rId21"/>
      <p:bold r:id="rId22"/>
      <p:italic r:id="rId23"/>
      <p:boldItalic r:id="rId24"/>
    </p:embeddedFont>
    <p:embeddedFont>
      <p:font typeface="Forum" panose="020B0604020202020204" charset="0"/>
      <p:regular r:id="rId25"/>
    </p:embeddedFont>
    <p:embeddedFont>
      <p:font typeface="Overpass" panose="020B0604020202020204" charset="0"/>
      <p:regular r:id="rId26"/>
    </p:embeddedFont>
    <p:embeddedFont>
      <p:font typeface="Ruda Regular Bold" panose="020B0604020202020204" charset="0"/>
      <p:regular r:id="rId27"/>
      <p:bold r:id="rId28"/>
    </p:embeddedFont>
    <p:embeddedFont>
      <p:font typeface="TT Drugs" panose="020B0604020202020204" charset="0"/>
      <p:regular r:id="rId29"/>
    </p:embeddedFont>
    <p:embeddedFont>
      <p:font typeface="TT Drugs Bold" panose="020B060402020202020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590" autoAdjust="0"/>
  </p:normalViewPr>
  <p:slideViewPr>
    <p:cSldViewPr>
      <p:cViewPr varScale="1">
        <p:scale>
          <a:sx n="61" d="100"/>
          <a:sy n="61" d="100"/>
        </p:scale>
        <p:origin x="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B9D166E-9950-4B6C-97F0-578962E1D9DD}" type="datetimeFigureOut">
              <a:rPr lang="ar-SA" smtClean="0"/>
              <a:t>02/04/1443</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4A2E34DD-8C2C-47C4-9DB8-D43487EDC317}" type="slidenum">
              <a:rPr lang="ar-SA" smtClean="0"/>
              <a:t>‹#›</a:t>
            </a:fld>
            <a:endParaRPr lang="ar-SA"/>
          </a:p>
        </p:txBody>
      </p:sp>
    </p:spTree>
    <p:extLst>
      <p:ext uri="{BB962C8B-B14F-4D97-AF65-F5344CB8AC3E}">
        <p14:creationId xmlns:p14="http://schemas.microsoft.com/office/powerpoint/2010/main" val="84490579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4A2E34DD-8C2C-47C4-9DB8-D43487EDC317}" type="slidenum">
              <a:rPr lang="ar-SA" smtClean="0"/>
              <a:t>8</a:t>
            </a:fld>
            <a:endParaRPr lang="ar-SA"/>
          </a:p>
        </p:txBody>
      </p:sp>
    </p:spTree>
    <p:extLst>
      <p:ext uri="{BB962C8B-B14F-4D97-AF65-F5344CB8AC3E}">
        <p14:creationId xmlns:p14="http://schemas.microsoft.com/office/powerpoint/2010/main" val="274165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687688">
            <a:off x="10282257" y="5034286"/>
            <a:ext cx="8922358" cy="9404330"/>
          </a:xfrm>
          <a:prstGeom prst="rect">
            <a:avLst/>
          </a:prstGeom>
        </p:spPr>
      </p:pic>
      <p:pic>
        <p:nvPicPr>
          <p:cNvPr id="3" name="Picture 3"/>
          <p:cNvPicPr>
            <a:picLocks noChangeAspect="1"/>
          </p:cNvPicPr>
          <p:nvPr/>
        </p:nvPicPr>
        <p:blipFill>
          <a:blip r:embed="rId3"/>
          <a:srcRect/>
          <a:stretch>
            <a:fillRect/>
          </a:stretch>
        </p:blipFill>
        <p:spPr>
          <a:xfrm rot="-10013544">
            <a:off x="-1834628" y="-2396987"/>
            <a:ext cx="8825308" cy="8229600"/>
          </a:xfrm>
          <a:prstGeom prst="rect">
            <a:avLst/>
          </a:prstGeom>
        </p:spPr>
      </p:pic>
      <p:grpSp>
        <p:nvGrpSpPr>
          <p:cNvPr id="4" name="Group 4"/>
          <p:cNvGrpSpPr/>
          <p:nvPr/>
        </p:nvGrpSpPr>
        <p:grpSpPr>
          <a:xfrm>
            <a:off x="3615637" y="2722787"/>
            <a:ext cx="11056726" cy="6219678"/>
            <a:chOff x="0" y="0"/>
            <a:chExt cx="14742301" cy="8292904"/>
          </a:xfrm>
        </p:grpSpPr>
        <p:sp>
          <p:nvSpPr>
            <p:cNvPr id="5" name="TextBox 5"/>
            <p:cNvSpPr txBox="1"/>
            <p:nvPr/>
          </p:nvSpPr>
          <p:spPr>
            <a:xfrm>
              <a:off x="0" y="85725"/>
              <a:ext cx="14742301" cy="5826654"/>
            </a:xfrm>
            <a:prstGeom prst="rect">
              <a:avLst/>
            </a:prstGeom>
          </p:spPr>
          <p:txBody>
            <a:bodyPr lIns="0" tIns="0" rIns="0" bIns="0" rtlCol="0" anchor="t">
              <a:spAutoFit/>
            </a:bodyPr>
            <a:lstStyle/>
            <a:p>
              <a:pPr algn="ctr">
                <a:lnSpc>
                  <a:spcPts val="11365"/>
                </a:lnSpc>
              </a:pPr>
              <a:r>
                <a:rPr lang="en-US" sz="10332">
                  <a:solidFill>
                    <a:srgbClr val="FFFFFF"/>
                  </a:solidFill>
                  <a:latin typeface="Forum Light"/>
                </a:rPr>
                <a:t>CAR INSURANCE FRAUD DETECTIONS</a:t>
              </a:r>
            </a:p>
            <a:p>
              <a:pPr algn="ctr">
                <a:lnSpc>
                  <a:spcPts val="11365"/>
                </a:lnSpc>
              </a:pPr>
              <a:endParaRPr lang="en-US" sz="10332">
                <a:solidFill>
                  <a:srgbClr val="FFFFFF"/>
                </a:solidFill>
                <a:latin typeface="Forum Light"/>
              </a:endParaRPr>
            </a:p>
          </p:txBody>
        </p:sp>
        <p:sp>
          <p:nvSpPr>
            <p:cNvPr id="6" name="TextBox 6"/>
            <p:cNvSpPr txBox="1"/>
            <p:nvPr/>
          </p:nvSpPr>
          <p:spPr>
            <a:xfrm>
              <a:off x="0" y="6102951"/>
              <a:ext cx="14742301" cy="2189953"/>
            </a:xfrm>
            <a:prstGeom prst="rect">
              <a:avLst/>
            </a:prstGeom>
          </p:spPr>
          <p:txBody>
            <a:bodyPr lIns="0" tIns="0" rIns="0" bIns="0" rtlCol="0" anchor="t">
              <a:spAutoFit/>
            </a:bodyPr>
            <a:lstStyle/>
            <a:p>
              <a:pPr algn="ctr">
                <a:lnSpc>
                  <a:spcPts val="4479"/>
                </a:lnSpc>
              </a:pPr>
              <a:r>
                <a:rPr lang="en-US" sz="3199">
                  <a:solidFill>
                    <a:srgbClr val="FFFFFF"/>
                  </a:solidFill>
                  <a:latin typeface="TT Drugs"/>
                </a:rPr>
                <a:t>Presented by Feras Alyahya ,Ahmed Alonaizi ,Hussain Alhadab and Mohammed Alhamoud</a:t>
              </a:r>
            </a:p>
            <a:p>
              <a:pPr marL="0" lvl="0" indent="0" algn="ctr">
                <a:lnSpc>
                  <a:spcPts val="4479"/>
                </a:lnSpc>
                <a:spcBef>
                  <a:spcPct val="0"/>
                </a:spcBef>
              </a:pPr>
              <a:endParaRPr lang="en-US" sz="3199">
                <a:solidFill>
                  <a:srgbClr val="FFFFFF"/>
                </a:solidFill>
                <a:latin typeface="TT Drugs"/>
              </a:endParaRPr>
            </a:p>
          </p:txBody>
        </p:sp>
      </p:grpSp>
      <p:pic>
        <p:nvPicPr>
          <p:cNvPr id="7" name="Picture 7"/>
          <p:cNvPicPr>
            <a:picLocks noChangeAspect="1"/>
          </p:cNvPicPr>
          <p:nvPr/>
        </p:nvPicPr>
        <p:blipFill>
          <a:blip r:embed="rId4"/>
          <a:srcRect l="7578" t="1495" r="7578"/>
          <a:stretch>
            <a:fillRect/>
          </a:stretch>
        </p:blipFill>
        <p:spPr>
          <a:xfrm>
            <a:off x="13616681" y="534229"/>
            <a:ext cx="4253806" cy="11835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00110" y="-5084654"/>
            <a:ext cx="9500719" cy="9500719"/>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004423" y="4009788"/>
            <a:ext cx="9012725" cy="901272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52770" y="6926232"/>
            <a:ext cx="9500719" cy="9500719"/>
          </a:xfrm>
          <a:prstGeom prst="rect">
            <a:avLst/>
          </a:prstGeom>
        </p:spPr>
      </p:pic>
      <p:pic>
        <p:nvPicPr>
          <p:cNvPr id="40" name="صورة 39">
            <a:extLst>
              <a:ext uri="{FF2B5EF4-FFF2-40B4-BE49-F238E27FC236}">
                <a16:creationId xmlns:a16="http://schemas.microsoft.com/office/drawing/2014/main" id="{2B0EED19-7393-4A39-886F-DCD251106054}"/>
              </a:ext>
            </a:extLst>
          </p:cNvPr>
          <p:cNvPicPr>
            <a:picLocks noChangeAspect="1"/>
          </p:cNvPicPr>
          <p:nvPr/>
        </p:nvPicPr>
        <p:blipFill>
          <a:blip r:embed="rId6"/>
          <a:stretch>
            <a:fillRect/>
          </a:stretch>
        </p:blipFill>
        <p:spPr>
          <a:xfrm>
            <a:off x="2616134" y="1337618"/>
            <a:ext cx="13106400" cy="8324257"/>
          </a:xfrm>
          <a:prstGeom prst="rect">
            <a:avLst/>
          </a:prstGeom>
        </p:spPr>
      </p:pic>
      <p:sp>
        <p:nvSpPr>
          <p:cNvPr id="41" name="TextBox 5">
            <a:extLst>
              <a:ext uri="{FF2B5EF4-FFF2-40B4-BE49-F238E27FC236}">
                <a16:creationId xmlns:a16="http://schemas.microsoft.com/office/drawing/2014/main" id="{54A5862F-6D50-47F9-8E00-34CCD35721BC}"/>
              </a:ext>
            </a:extLst>
          </p:cNvPr>
          <p:cNvSpPr txBox="1"/>
          <p:nvPr/>
        </p:nvSpPr>
        <p:spPr>
          <a:xfrm>
            <a:off x="700277" y="791808"/>
            <a:ext cx="3831714" cy="511885"/>
          </a:xfrm>
          <a:prstGeom prst="rect">
            <a:avLst/>
          </a:prstGeom>
        </p:spPr>
        <p:txBody>
          <a:bodyPr lIns="0" tIns="0" rIns="0" bIns="0" rtlCol="0" anchor="t">
            <a:spAutoFit/>
          </a:bodyPr>
          <a:lstStyle/>
          <a:p>
            <a:pPr marL="0" lvl="0" indent="0" algn="l">
              <a:lnSpc>
                <a:spcPts val="3960"/>
              </a:lnSpc>
              <a:spcBef>
                <a:spcPct val="0"/>
              </a:spcBef>
            </a:pPr>
            <a:r>
              <a:rPr lang="en-US" sz="3600" dirty="0">
                <a:solidFill>
                  <a:srgbClr val="000000"/>
                </a:solidFill>
                <a:latin typeface="Ruda Black Bold"/>
              </a:rPr>
              <a:t>Result</a:t>
            </a:r>
          </a:p>
        </p:txBody>
      </p:sp>
    </p:spTree>
    <p:extLst>
      <p:ext uri="{BB962C8B-B14F-4D97-AF65-F5344CB8AC3E}">
        <p14:creationId xmlns:p14="http://schemas.microsoft.com/office/powerpoint/2010/main" val="259977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6792" y="3248361"/>
            <a:ext cx="8825308" cy="8229600"/>
          </a:xfrm>
          <a:prstGeom prst="rect">
            <a:avLst/>
          </a:prstGeom>
        </p:spPr>
      </p:pic>
      <p:pic>
        <p:nvPicPr>
          <p:cNvPr id="3" name="Picture 3"/>
          <p:cNvPicPr>
            <a:picLocks noChangeAspect="1"/>
          </p:cNvPicPr>
          <p:nvPr/>
        </p:nvPicPr>
        <p:blipFill>
          <a:blip r:embed="rId3"/>
          <a:srcRect/>
          <a:stretch>
            <a:fillRect/>
          </a:stretch>
        </p:blipFill>
        <p:spPr>
          <a:xfrm rot="-2903874">
            <a:off x="-1262775" y="-2893697"/>
            <a:ext cx="10898092" cy="9522208"/>
          </a:xfrm>
          <a:prstGeom prst="rect">
            <a:avLst/>
          </a:prstGeom>
        </p:spPr>
      </p:pic>
      <p:pic>
        <p:nvPicPr>
          <p:cNvPr id="4" name="Picture 4"/>
          <p:cNvPicPr>
            <a:picLocks noChangeAspect="1"/>
          </p:cNvPicPr>
          <p:nvPr/>
        </p:nvPicPr>
        <p:blipFill>
          <a:blip r:embed="rId4"/>
          <a:srcRect/>
          <a:stretch>
            <a:fillRect/>
          </a:stretch>
        </p:blipFill>
        <p:spPr>
          <a:xfrm>
            <a:off x="7181801" y="4540590"/>
            <a:ext cx="6741277" cy="9125247"/>
          </a:xfrm>
          <a:prstGeom prst="rect">
            <a:avLst/>
          </a:prstGeom>
        </p:spPr>
      </p:pic>
      <p:grpSp>
        <p:nvGrpSpPr>
          <p:cNvPr id="5" name="Group 5"/>
          <p:cNvGrpSpPr/>
          <p:nvPr/>
        </p:nvGrpSpPr>
        <p:grpSpPr>
          <a:xfrm>
            <a:off x="11784784" y="4246053"/>
            <a:ext cx="6213980" cy="1794893"/>
            <a:chOff x="0" y="0"/>
            <a:chExt cx="8285306" cy="2393191"/>
          </a:xfrm>
        </p:grpSpPr>
        <p:sp>
          <p:nvSpPr>
            <p:cNvPr id="6" name="TextBox 6"/>
            <p:cNvSpPr txBox="1"/>
            <p:nvPr/>
          </p:nvSpPr>
          <p:spPr>
            <a:xfrm>
              <a:off x="0" y="-19050"/>
              <a:ext cx="8285306" cy="1483285"/>
            </a:xfrm>
            <a:prstGeom prst="rect">
              <a:avLst/>
            </a:prstGeom>
          </p:spPr>
          <p:txBody>
            <a:bodyPr lIns="0" tIns="0" rIns="0" bIns="0" rtlCol="0" anchor="t">
              <a:spAutoFit/>
            </a:bodyPr>
            <a:lstStyle/>
            <a:p>
              <a:pPr>
                <a:lnSpc>
                  <a:spcPts val="8640"/>
                </a:lnSpc>
              </a:pPr>
              <a:r>
                <a:rPr lang="en-US" sz="7200">
                  <a:solidFill>
                    <a:srgbClr val="FFFFFF"/>
                  </a:solidFill>
                  <a:latin typeface="Forum"/>
                </a:rPr>
                <a:t>BEST MODEL</a:t>
              </a:r>
            </a:p>
          </p:txBody>
        </p:sp>
        <p:sp>
          <p:nvSpPr>
            <p:cNvPr id="7" name="TextBox 7"/>
            <p:cNvSpPr txBox="1"/>
            <p:nvPr/>
          </p:nvSpPr>
          <p:spPr>
            <a:xfrm>
              <a:off x="0" y="1637417"/>
              <a:ext cx="8285306" cy="755775"/>
            </a:xfrm>
            <a:prstGeom prst="rect">
              <a:avLst/>
            </a:prstGeom>
          </p:spPr>
          <p:txBody>
            <a:bodyPr lIns="0" tIns="0" rIns="0" bIns="0" rtlCol="0" anchor="t">
              <a:spAutoFit/>
            </a:bodyPr>
            <a:lstStyle/>
            <a:p>
              <a:pPr>
                <a:lnSpc>
                  <a:spcPts val="4549"/>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481955" y="-649127"/>
            <a:ext cx="14343539" cy="13070550"/>
          </a:xfrm>
          <a:prstGeom prst="rect">
            <a:avLst/>
          </a:prstGeom>
        </p:spPr>
      </p:pic>
      <p:grpSp>
        <p:nvGrpSpPr>
          <p:cNvPr id="3" name="Group 3"/>
          <p:cNvGrpSpPr/>
          <p:nvPr/>
        </p:nvGrpSpPr>
        <p:grpSpPr>
          <a:xfrm>
            <a:off x="454631" y="259229"/>
            <a:ext cx="6269720" cy="2009424"/>
            <a:chOff x="0" y="-9525"/>
            <a:chExt cx="8359627" cy="2679231"/>
          </a:xfrm>
        </p:grpSpPr>
        <p:sp>
          <p:nvSpPr>
            <p:cNvPr id="4" name="TextBox 4"/>
            <p:cNvSpPr txBox="1"/>
            <p:nvPr/>
          </p:nvSpPr>
          <p:spPr>
            <a:xfrm>
              <a:off x="0" y="-9525"/>
              <a:ext cx="8359627" cy="1601122"/>
            </a:xfrm>
            <a:prstGeom prst="rect">
              <a:avLst/>
            </a:prstGeom>
          </p:spPr>
          <p:txBody>
            <a:bodyPr lIns="0" tIns="0" rIns="0" bIns="0" rtlCol="0" anchor="t">
              <a:spAutoFit/>
            </a:bodyPr>
            <a:lstStyle/>
            <a:p>
              <a:pPr>
                <a:lnSpc>
                  <a:spcPts val="10440"/>
                </a:lnSpc>
              </a:pPr>
              <a:r>
                <a:rPr lang="en-US" sz="6600" dirty="0">
                  <a:solidFill>
                    <a:srgbClr val="DBDCDD"/>
                  </a:solidFill>
                  <a:latin typeface="Overpass"/>
                </a:rPr>
                <a:t>BEST MODLE</a:t>
              </a:r>
            </a:p>
          </p:txBody>
        </p:sp>
        <p:sp>
          <p:nvSpPr>
            <p:cNvPr id="5" name="TextBox 5"/>
            <p:cNvSpPr txBox="1"/>
            <p:nvPr/>
          </p:nvSpPr>
          <p:spPr>
            <a:xfrm>
              <a:off x="0" y="2075956"/>
              <a:ext cx="8359627" cy="593750"/>
            </a:xfrm>
            <a:prstGeom prst="rect">
              <a:avLst/>
            </a:prstGeom>
          </p:spPr>
          <p:txBody>
            <a:bodyPr lIns="0" tIns="0" rIns="0" bIns="0" rtlCol="0" anchor="t">
              <a:spAutoFit/>
            </a:bodyPr>
            <a:lstStyle/>
            <a:p>
              <a:pPr>
                <a:lnSpc>
                  <a:spcPts val="3640"/>
                </a:lnSpc>
              </a:pPr>
              <a:endParaRPr/>
            </a:p>
          </p:txBody>
        </p:sp>
      </p:grpSp>
      <p:sp>
        <p:nvSpPr>
          <p:cNvPr id="6" name="TextBox 6"/>
          <p:cNvSpPr txBox="1"/>
          <p:nvPr/>
        </p:nvSpPr>
        <p:spPr>
          <a:xfrm>
            <a:off x="14633923" y="1893319"/>
            <a:ext cx="3487074" cy="772982"/>
          </a:xfrm>
          <a:prstGeom prst="rect">
            <a:avLst/>
          </a:prstGeom>
        </p:spPr>
        <p:txBody>
          <a:bodyPr lIns="0" tIns="0" rIns="0" bIns="0" rtlCol="0" anchor="t">
            <a:spAutoFit/>
          </a:bodyPr>
          <a:lstStyle/>
          <a:p>
            <a:pPr>
              <a:lnSpc>
                <a:spcPts val="3119"/>
              </a:lnSpc>
            </a:pPr>
            <a:r>
              <a:rPr lang="en-US" sz="2399" dirty="0">
                <a:solidFill>
                  <a:srgbClr val="000000"/>
                </a:solidFill>
                <a:latin typeface="Ruda Regular Bold"/>
              </a:rPr>
              <a:t>Log-Loss</a:t>
            </a:r>
          </a:p>
          <a:p>
            <a:pPr marL="0" lvl="0" indent="0">
              <a:lnSpc>
                <a:spcPts val="3119"/>
              </a:lnSpc>
            </a:pPr>
            <a:endParaRPr lang="en-US" sz="2399" dirty="0">
              <a:solidFill>
                <a:srgbClr val="000000"/>
              </a:solidFill>
              <a:latin typeface="Ruda Regular Bold"/>
            </a:endParaRPr>
          </a:p>
        </p:txBody>
      </p:sp>
      <p:sp>
        <p:nvSpPr>
          <p:cNvPr id="7" name="TextBox 7"/>
          <p:cNvSpPr txBox="1"/>
          <p:nvPr/>
        </p:nvSpPr>
        <p:spPr>
          <a:xfrm>
            <a:off x="4485291" y="1919313"/>
            <a:ext cx="2742509" cy="380776"/>
          </a:xfrm>
          <a:prstGeom prst="rect">
            <a:avLst/>
          </a:prstGeom>
        </p:spPr>
        <p:txBody>
          <a:bodyPr lIns="0" tIns="0" rIns="0" bIns="0" rtlCol="0" anchor="t">
            <a:spAutoFit/>
          </a:bodyPr>
          <a:lstStyle/>
          <a:p>
            <a:pPr marL="0" lvl="0" indent="0">
              <a:lnSpc>
                <a:spcPts val="3119"/>
              </a:lnSpc>
            </a:pPr>
            <a:r>
              <a:rPr lang="en-US" sz="2399" dirty="0">
                <a:solidFill>
                  <a:srgbClr val="000000"/>
                </a:solidFill>
                <a:latin typeface="Ruda Regular Bold"/>
              </a:rPr>
              <a:t>test</a:t>
            </a:r>
          </a:p>
        </p:txBody>
      </p:sp>
      <p:sp>
        <p:nvSpPr>
          <p:cNvPr id="8" name="TextBox 8"/>
          <p:cNvSpPr txBox="1"/>
          <p:nvPr/>
        </p:nvSpPr>
        <p:spPr>
          <a:xfrm>
            <a:off x="7363130" y="2682654"/>
            <a:ext cx="1964850" cy="981300"/>
          </a:xfrm>
          <a:prstGeom prst="rect">
            <a:avLst/>
          </a:prstGeom>
        </p:spPr>
        <p:txBody>
          <a:bodyPr lIns="0" tIns="0" rIns="0" bIns="0" rtlCol="0" anchor="t">
            <a:spAutoFit/>
          </a:bodyPr>
          <a:lstStyle/>
          <a:p>
            <a:pPr>
              <a:lnSpc>
                <a:spcPts val="2519"/>
              </a:lnSpc>
            </a:pPr>
            <a:r>
              <a:rPr lang="en-US" sz="1799" dirty="0">
                <a:solidFill>
                  <a:srgbClr val="DBDCDD"/>
                </a:solidFill>
                <a:latin typeface="Overpass"/>
              </a:rPr>
              <a:t>0.987</a:t>
            </a:r>
          </a:p>
          <a:p>
            <a:pPr>
              <a:lnSpc>
                <a:spcPts val="2519"/>
              </a:lnSpc>
            </a:pPr>
            <a:endParaRPr lang="en-US" sz="1799" dirty="0">
              <a:solidFill>
                <a:srgbClr val="DBDCDD"/>
              </a:solidFill>
              <a:latin typeface="Overpass"/>
            </a:endParaRPr>
          </a:p>
          <a:p>
            <a:pPr algn="l">
              <a:lnSpc>
                <a:spcPts val="2519"/>
              </a:lnSpc>
            </a:pPr>
            <a:endParaRPr lang="en-US" sz="1799" dirty="0">
              <a:solidFill>
                <a:srgbClr val="DBDCDD"/>
              </a:solidFill>
              <a:latin typeface="Overpass"/>
            </a:endParaRPr>
          </a:p>
        </p:txBody>
      </p:sp>
      <p:sp>
        <p:nvSpPr>
          <p:cNvPr id="9" name="TextBox 9"/>
          <p:cNvSpPr txBox="1"/>
          <p:nvPr/>
        </p:nvSpPr>
        <p:spPr>
          <a:xfrm>
            <a:off x="3025645" y="2670284"/>
            <a:ext cx="4054589" cy="295145"/>
          </a:xfrm>
          <a:prstGeom prst="rect">
            <a:avLst/>
          </a:prstGeom>
        </p:spPr>
        <p:txBody>
          <a:bodyPr wrap="square" lIns="0" tIns="0" rIns="0" bIns="0" rtlCol="0" anchor="t">
            <a:spAutoFit/>
          </a:bodyPr>
          <a:lstStyle/>
          <a:p>
            <a:pPr algn="l">
              <a:lnSpc>
                <a:spcPts val="2519"/>
              </a:lnSpc>
            </a:pPr>
            <a:r>
              <a:rPr lang="en-US" sz="1799" dirty="0">
                <a:solidFill>
                  <a:srgbClr val="DBDCDD"/>
                </a:solidFill>
                <a:latin typeface="Overpass"/>
              </a:rPr>
              <a:t>After resampling &amp; </a:t>
            </a:r>
            <a:r>
              <a:rPr lang="en-US" sz="1799" dirty="0" err="1">
                <a:solidFill>
                  <a:srgbClr val="DBDCDD"/>
                </a:solidFill>
                <a:latin typeface="Overpass"/>
              </a:rPr>
              <a:t>GridSearchCV</a:t>
            </a:r>
            <a:endParaRPr lang="en-US" sz="1799" dirty="0">
              <a:solidFill>
                <a:srgbClr val="DBDCDD"/>
              </a:solidFill>
              <a:latin typeface="Overpass"/>
            </a:endParaRPr>
          </a:p>
        </p:txBody>
      </p:sp>
      <p:sp>
        <p:nvSpPr>
          <p:cNvPr id="10" name="TextBox 10"/>
          <p:cNvSpPr txBox="1"/>
          <p:nvPr/>
        </p:nvSpPr>
        <p:spPr>
          <a:xfrm>
            <a:off x="747401" y="698521"/>
            <a:ext cx="4054590" cy="2422562"/>
          </a:xfrm>
          <a:prstGeom prst="rect">
            <a:avLst/>
          </a:prstGeom>
        </p:spPr>
        <p:txBody>
          <a:bodyPr lIns="0" tIns="0" rIns="0" bIns="0" rtlCol="0" anchor="t">
            <a:spAutoFit/>
          </a:bodyPr>
          <a:lstStyle/>
          <a:p>
            <a:pPr>
              <a:lnSpc>
                <a:spcPts val="2859"/>
              </a:lnSpc>
            </a:pPr>
            <a:endParaRPr dirty="0"/>
          </a:p>
          <a:p>
            <a:pPr>
              <a:lnSpc>
                <a:spcPts val="2859"/>
              </a:lnSpc>
            </a:pPr>
            <a:endParaRPr dirty="0"/>
          </a:p>
          <a:p>
            <a:pPr>
              <a:lnSpc>
                <a:spcPts val="2859"/>
              </a:lnSpc>
            </a:pPr>
            <a:endParaRPr dirty="0"/>
          </a:p>
          <a:p>
            <a:pPr>
              <a:lnSpc>
                <a:spcPts val="2859"/>
              </a:lnSpc>
            </a:pPr>
            <a:endParaRPr dirty="0"/>
          </a:p>
          <a:p>
            <a:pPr>
              <a:lnSpc>
                <a:spcPts val="2859"/>
              </a:lnSpc>
            </a:pPr>
            <a:endParaRPr dirty="0"/>
          </a:p>
          <a:p>
            <a:pPr marL="0" lvl="0" indent="0" algn="l">
              <a:lnSpc>
                <a:spcPts val="5199"/>
              </a:lnSpc>
            </a:pPr>
            <a:r>
              <a:rPr lang="en-US" sz="3999" dirty="0">
                <a:solidFill>
                  <a:srgbClr val="DBDCDD"/>
                </a:solidFill>
                <a:latin typeface="Ruda Regular Bold"/>
              </a:rPr>
              <a:t>KNN</a:t>
            </a:r>
          </a:p>
        </p:txBody>
      </p:sp>
      <p:sp>
        <p:nvSpPr>
          <p:cNvPr id="11" name="AutoShape 11"/>
          <p:cNvSpPr/>
          <p:nvPr/>
        </p:nvSpPr>
        <p:spPr>
          <a:xfrm>
            <a:off x="496452" y="2390538"/>
            <a:ext cx="17090577" cy="0"/>
          </a:xfrm>
          <a:prstGeom prst="line">
            <a:avLst/>
          </a:prstGeom>
          <a:ln w="9525" cap="flat">
            <a:solidFill>
              <a:srgbClr val="000000"/>
            </a:solidFill>
            <a:prstDash val="solid"/>
            <a:headEnd type="none" w="sm" len="sm"/>
            <a:tailEnd type="none" w="sm" len="sm"/>
          </a:ln>
        </p:spPr>
      </p:sp>
      <p:sp>
        <p:nvSpPr>
          <p:cNvPr id="12" name="AutoShape 12"/>
          <p:cNvSpPr/>
          <p:nvPr/>
        </p:nvSpPr>
        <p:spPr>
          <a:xfrm>
            <a:off x="496452" y="3247998"/>
            <a:ext cx="17090577" cy="0"/>
          </a:xfrm>
          <a:prstGeom prst="line">
            <a:avLst/>
          </a:prstGeom>
          <a:ln w="9525" cap="flat">
            <a:solidFill>
              <a:srgbClr val="000000"/>
            </a:solidFill>
            <a:prstDash val="solid"/>
            <a:headEnd type="none" w="sm" len="sm"/>
            <a:tailEnd type="none" w="sm" len="sm"/>
          </a:ln>
        </p:spPr>
      </p:sp>
      <p:pic>
        <p:nvPicPr>
          <p:cNvPr id="13" name="Picture 13"/>
          <p:cNvPicPr>
            <a:picLocks noChangeAspect="1"/>
          </p:cNvPicPr>
          <p:nvPr/>
        </p:nvPicPr>
        <p:blipFill>
          <a:blip r:embed="rId3"/>
          <a:srcRect l="523" r="523" b="2696"/>
          <a:stretch>
            <a:fillRect/>
          </a:stretch>
        </p:blipFill>
        <p:spPr>
          <a:xfrm>
            <a:off x="731247" y="3755660"/>
            <a:ext cx="7465457" cy="5967479"/>
          </a:xfrm>
          <a:prstGeom prst="rect">
            <a:avLst/>
          </a:prstGeom>
        </p:spPr>
      </p:pic>
      <p:pic>
        <p:nvPicPr>
          <p:cNvPr id="14" name="Picture 14"/>
          <p:cNvPicPr>
            <a:picLocks noChangeAspect="1"/>
          </p:cNvPicPr>
          <p:nvPr/>
        </p:nvPicPr>
        <p:blipFill>
          <a:blip r:embed="rId4"/>
          <a:srcRect/>
          <a:stretch>
            <a:fillRect/>
          </a:stretch>
        </p:blipFill>
        <p:spPr>
          <a:xfrm>
            <a:off x="9664600" y="3755659"/>
            <a:ext cx="7709000" cy="5967479"/>
          </a:xfrm>
          <a:prstGeom prst="rect">
            <a:avLst/>
          </a:prstGeom>
        </p:spPr>
      </p:pic>
      <p:sp>
        <p:nvSpPr>
          <p:cNvPr id="15" name="TextBox 15"/>
          <p:cNvSpPr txBox="1"/>
          <p:nvPr/>
        </p:nvSpPr>
        <p:spPr>
          <a:xfrm>
            <a:off x="10978756" y="1939473"/>
            <a:ext cx="734962" cy="387607"/>
          </a:xfrm>
          <a:prstGeom prst="rect">
            <a:avLst/>
          </a:prstGeom>
        </p:spPr>
        <p:txBody>
          <a:bodyPr wrap="square" lIns="0" tIns="0" rIns="0" bIns="0" rtlCol="0" anchor="t">
            <a:spAutoFit/>
          </a:bodyPr>
          <a:lstStyle/>
          <a:p>
            <a:pPr marL="0" lvl="0" indent="0">
              <a:lnSpc>
                <a:spcPts val="3119"/>
              </a:lnSpc>
            </a:pPr>
            <a:r>
              <a:rPr lang="en-US" sz="2399" dirty="0">
                <a:solidFill>
                  <a:srgbClr val="000000"/>
                </a:solidFill>
                <a:latin typeface="Ruda Regular Bold"/>
              </a:rPr>
              <a:t>AUC</a:t>
            </a:r>
          </a:p>
        </p:txBody>
      </p:sp>
      <p:sp>
        <p:nvSpPr>
          <p:cNvPr id="16" name="TextBox 16"/>
          <p:cNvSpPr txBox="1"/>
          <p:nvPr/>
        </p:nvSpPr>
        <p:spPr>
          <a:xfrm>
            <a:off x="7572499" y="1984240"/>
            <a:ext cx="2742509" cy="380776"/>
          </a:xfrm>
          <a:prstGeom prst="rect">
            <a:avLst/>
          </a:prstGeom>
        </p:spPr>
        <p:txBody>
          <a:bodyPr lIns="0" tIns="0" rIns="0" bIns="0" rtlCol="0" anchor="t">
            <a:spAutoFit/>
          </a:bodyPr>
          <a:lstStyle/>
          <a:p>
            <a:pPr marL="0" lvl="0" indent="0">
              <a:lnSpc>
                <a:spcPts val="3119"/>
              </a:lnSpc>
            </a:pPr>
            <a:r>
              <a:rPr lang="en-US" sz="2399" dirty="0">
                <a:solidFill>
                  <a:srgbClr val="000000"/>
                </a:solidFill>
                <a:latin typeface="Ruda Regular Bold"/>
              </a:rPr>
              <a:t>F1</a:t>
            </a:r>
          </a:p>
        </p:txBody>
      </p:sp>
      <p:sp>
        <p:nvSpPr>
          <p:cNvPr id="17" name="TextBox 17"/>
          <p:cNvSpPr txBox="1"/>
          <p:nvPr/>
        </p:nvSpPr>
        <p:spPr>
          <a:xfrm>
            <a:off x="14800926" y="2631662"/>
            <a:ext cx="1964850" cy="667534"/>
          </a:xfrm>
          <a:prstGeom prst="rect">
            <a:avLst/>
          </a:prstGeom>
        </p:spPr>
        <p:txBody>
          <a:bodyPr lIns="0" tIns="0" rIns="0" bIns="0" rtlCol="0" anchor="t">
            <a:spAutoFit/>
          </a:bodyPr>
          <a:lstStyle/>
          <a:p>
            <a:pPr>
              <a:lnSpc>
                <a:spcPts val="2520"/>
              </a:lnSpc>
            </a:pPr>
            <a:r>
              <a:rPr lang="en-US" sz="1800" dirty="0">
                <a:solidFill>
                  <a:srgbClr val="DBDCDD"/>
                </a:solidFill>
                <a:latin typeface="Overpass"/>
              </a:rPr>
              <a:t>0.525</a:t>
            </a:r>
          </a:p>
          <a:p>
            <a:pPr algn="l">
              <a:lnSpc>
                <a:spcPts val="2520"/>
              </a:lnSpc>
            </a:pPr>
            <a:endParaRPr lang="en-US" sz="1800" dirty="0">
              <a:solidFill>
                <a:srgbClr val="DBDCDD"/>
              </a:solidFill>
              <a:latin typeface="Overpass"/>
            </a:endParaRPr>
          </a:p>
        </p:txBody>
      </p:sp>
      <p:sp>
        <p:nvSpPr>
          <p:cNvPr id="18" name="TextBox 18"/>
          <p:cNvSpPr txBox="1"/>
          <p:nvPr/>
        </p:nvSpPr>
        <p:spPr>
          <a:xfrm>
            <a:off x="10864954" y="2666664"/>
            <a:ext cx="1964850" cy="667534"/>
          </a:xfrm>
          <a:prstGeom prst="rect">
            <a:avLst/>
          </a:prstGeom>
        </p:spPr>
        <p:txBody>
          <a:bodyPr lIns="0" tIns="0" rIns="0" bIns="0" rtlCol="0" anchor="t">
            <a:spAutoFit/>
          </a:bodyPr>
          <a:lstStyle/>
          <a:p>
            <a:pPr>
              <a:lnSpc>
                <a:spcPts val="2520"/>
              </a:lnSpc>
            </a:pPr>
            <a:r>
              <a:rPr lang="en-US" sz="1800" dirty="0">
                <a:solidFill>
                  <a:srgbClr val="DBDCDD"/>
                </a:solidFill>
                <a:latin typeface="Overpass"/>
              </a:rPr>
              <a:t>0.984</a:t>
            </a:r>
          </a:p>
          <a:p>
            <a:pPr algn="l">
              <a:lnSpc>
                <a:spcPts val="2520"/>
              </a:lnSpc>
            </a:pPr>
            <a:endParaRPr lang="en-US" sz="1800" dirty="0">
              <a:solidFill>
                <a:srgbClr val="DBDCDD"/>
              </a:solidFill>
              <a:latin typeface="Overpas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481955" y="-649127"/>
            <a:ext cx="14343539" cy="13070550"/>
          </a:xfrm>
          <a:prstGeom prst="rect">
            <a:avLst/>
          </a:prstGeom>
        </p:spPr>
      </p:pic>
      <p:grpSp>
        <p:nvGrpSpPr>
          <p:cNvPr id="3" name="Group 3"/>
          <p:cNvGrpSpPr/>
          <p:nvPr/>
        </p:nvGrpSpPr>
        <p:grpSpPr>
          <a:xfrm>
            <a:off x="454631" y="259229"/>
            <a:ext cx="6269720" cy="2009424"/>
            <a:chOff x="0" y="-9525"/>
            <a:chExt cx="8359627" cy="2679231"/>
          </a:xfrm>
        </p:grpSpPr>
        <p:sp>
          <p:nvSpPr>
            <p:cNvPr id="4" name="TextBox 4"/>
            <p:cNvSpPr txBox="1"/>
            <p:nvPr/>
          </p:nvSpPr>
          <p:spPr>
            <a:xfrm>
              <a:off x="0" y="-9525"/>
              <a:ext cx="8359627" cy="1601122"/>
            </a:xfrm>
            <a:prstGeom prst="rect">
              <a:avLst/>
            </a:prstGeom>
          </p:spPr>
          <p:txBody>
            <a:bodyPr lIns="0" tIns="0" rIns="0" bIns="0" rtlCol="0" anchor="t">
              <a:spAutoFit/>
            </a:bodyPr>
            <a:lstStyle/>
            <a:p>
              <a:pPr>
                <a:lnSpc>
                  <a:spcPts val="10440"/>
                </a:lnSpc>
              </a:pPr>
              <a:r>
                <a:rPr lang="en-US" sz="6600" dirty="0">
                  <a:solidFill>
                    <a:srgbClr val="DBDCDD"/>
                  </a:solidFill>
                  <a:latin typeface="Overpass"/>
                </a:rPr>
                <a:t>BEST MODLE</a:t>
              </a:r>
            </a:p>
          </p:txBody>
        </p:sp>
        <p:sp>
          <p:nvSpPr>
            <p:cNvPr id="5" name="TextBox 5"/>
            <p:cNvSpPr txBox="1"/>
            <p:nvPr/>
          </p:nvSpPr>
          <p:spPr>
            <a:xfrm>
              <a:off x="0" y="2075956"/>
              <a:ext cx="8359627" cy="593750"/>
            </a:xfrm>
            <a:prstGeom prst="rect">
              <a:avLst/>
            </a:prstGeom>
          </p:spPr>
          <p:txBody>
            <a:bodyPr lIns="0" tIns="0" rIns="0" bIns="0" rtlCol="0" anchor="t">
              <a:spAutoFit/>
            </a:bodyPr>
            <a:lstStyle/>
            <a:p>
              <a:pPr>
                <a:lnSpc>
                  <a:spcPts val="3640"/>
                </a:lnSpc>
              </a:pPr>
              <a:endParaRPr/>
            </a:p>
          </p:txBody>
        </p:sp>
      </p:grpSp>
      <p:sp>
        <p:nvSpPr>
          <p:cNvPr id="6" name="TextBox 6"/>
          <p:cNvSpPr txBox="1"/>
          <p:nvPr/>
        </p:nvSpPr>
        <p:spPr>
          <a:xfrm>
            <a:off x="14633923" y="1893319"/>
            <a:ext cx="3487074" cy="772982"/>
          </a:xfrm>
          <a:prstGeom prst="rect">
            <a:avLst/>
          </a:prstGeom>
        </p:spPr>
        <p:txBody>
          <a:bodyPr lIns="0" tIns="0" rIns="0" bIns="0" rtlCol="0" anchor="t">
            <a:spAutoFit/>
          </a:bodyPr>
          <a:lstStyle/>
          <a:p>
            <a:pPr>
              <a:lnSpc>
                <a:spcPts val="3119"/>
              </a:lnSpc>
            </a:pPr>
            <a:r>
              <a:rPr lang="en-US" sz="2399" dirty="0">
                <a:solidFill>
                  <a:srgbClr val="000000"/>
                </a:solidFill>
                <a:latin typeface="Ruda Regular Bold"/>
              </a:rPr>
              <a:t>Log-Loss</a:t>
            </a:r>
          </a:p>
          <a:p>
            <a:pPr marL="0" lvl="0" indent="0">
              <a:lnSpc>
                <a:spcPts val="3119"/>
              </a:lnSpc>
            </a:pPr>
            <a:endParaRPr lang="en-US" sz="2399" dirty="0">
              <a:solidFill>
                <a:srgbClr val="000000"/>
              </a:solidFill>
              <a:latin typeface="Ruda Regular Bold"/>
            </a:endParaRPr>
          </a:p>
        </p:txBody>
      </p:sp>
      <p:sp>
        <p:nvSpPr>
          <p:cNvPr id="7" name="TextBox 7"/>
          <p:cNvSpPr txBox="1"/>
          <p:nvPr/>
        </p:nvSpPr>
        <p:spPr>
          <a:xfrm>
            <a:off x="4485291" y="1919313"/>
            <a:ext cx="2742509" cy="380776"/>
          </a:xfrm>
          <a:prstGeom prst="rect">
            <a:avLst/>
          </a:prstGeom>
        </p:spPr>
        <p:txBody>
          <a:bodyPr lIns="0" tIns="0" rIns="0" bIns="0" rtlCol="0" anchor="t">
            <a:spAutoFit/>
          </a:bodyPr>
          <a:lstStyle/>
          <a:p>
            <a:pPr marL="0" lvl="0" indent="0">
              <a:lnSpc>
                <a:spcPts val="3119"/>
              </a:lnSpc>
            </a:pPr>
            <a:r>
              <a:rPr lang="en-US" sz="2399" dirty="0">
                <a:solidFill>
                  <a:srgbClr val="000000"/>
                </a:solidFill>
                <a:latin typeface="Ruda Regular Bold"/>
              </a:rPr>
              <a:t>test</a:t>
            </a:r>
          </a:p>
        </p:txBody>
      </p:sp>
      <p:sp>
        <p:nvSpPr>
          <p:cNvPr id="8" name="TextBox 8"/>
          <p:cNvSpPr txBox="1"/>
          <p:nvPr/>
        </p:nvSpPr>
        <p:spPr>
          <a:xfrm>
            <a:off x="7363130" y="2682654"/>
            <a:ext cx="1964850" cy="981300"/>
          </a:xfrm>
          <a:prstGeom prst="rect">
            <a:avLst/>
          </a:prstGeom>
        </p:spPr>
        <p:txBody>
          <a:bodyPr lIns="0" tIns="0" rIns="0" bIns="0" rtlCol="0" anchor="t">
            <a:spAutoFit/>
          </a:bodyPr>
          <a:lstStyle/>
          <a:p>
            <a:pPr>
              <a:lnSpc>
                <a:spcPts val="2519"/>
              </a:lnSpc>
            </a:pPr>
            <a:r>
              <a:rPr lang="en-US" sz="1799" dirty="0">
                <a:solidFill>
                  <a:srgbClr val="DBDCDD"/>
                </a:solidFill>
                <a:latin typeface="Overpass"/>
              </a:rPr>
              <a:t>0.987</a:t>
            </a:r>
          </a:p>
          <a:p>
            <a:pPr>
              <a:lnSpc>
                <a:spcPts val="2519"/>
              </a:lnSpc>
            </a:pPr>
            <a:endParaRPr lang="en-US" sz="1799" dirty="0">
              <a:solidFill>
                <a:srgbClr val="DBDCDD"/>
              </a:solidFill>
              <a:latin typeface="Overpass"/>
            </a:endParaRPr>
          </a:p>
          <a:p>
            <a:pPr algn="l">
              <a:lnSpc>
                <a:spcPts val="2519"/>
              </a:lnSpc>
            </a:pPr>
            <a:endParaRPr lang="en-US" sz="1799" dirty="0">
              <a:solidFill>
                <a:srgbClr val="DBDCDD"/>
              </a:solidFill>
              <a:latin typeface="Overpass"/>
            </a:endParaRPr>
          </a:p>
        </p:txBody>
      </p:sp>
      <p:sp>
        <p:nvSpPr>
          <p:cNvPr id="9" name="TextBox 9"/>
          <p:cNvSpPr txBox="1"/>
          <p:nvPr/>
        </p:nvSpPr>
        <p:spPr>
          <a:xfrm>
            <a:off x="3025645" y="2670284"/>
            <a:ext cx="4054589" cy="295145"/>
          </a:xfrm>
          <a:prstGeom prst="rect">
            <a:avLst/>
          </a:prstGeom>
        </p:spPr>
        <p:txBody>
          <a:bodyPr wrap="square" lIns="0" tIns="0" rIns="0" bIns="0" rtlCol="0" anchor="t">
            <a:spAutoFit/>
          </a:bodyPr>
          <a:lstStyle/>
          <a:p>
            <a:pPr algn="l">
              <a:lnSpc>
                <a:spcPts val="2519"/>
              </a:lnSpc>
            </a:pPr>
            <a:r>
              <a:rPr lang="en-US" sz="1799" dirty="0">
                <a:solidFill>
                  <a:srgbClr val="DBDCDD"/>
                </a:solidFill>
                <a:latin typeface="Overpass"/>
              </a:rPr>
              <a:t>After resampling &amp; </a:t>
            </a:r>
            <a:r>
              <a:rPr lang="en-US" sz="1799" dirty="0" err="1">
                <a:solidFill>
                  <a:srgbClr val="DBDCDD"/>
                </a:solidFill>
                <a:latin typeface="Overpass"/>
              </a:rPr>
              <a:t>GridSearchCV</a:t>
            </a:r>
            <a:endParaRPr lang="en-US" sz="1799" dirty="0">
              <a:solidFill>
                <a:srgbClr val="DBDCDD"/>
              </a:solidFill>
              <a:latin typeface="Overpass"/>
            </a:endParaRPr>
          </a:p>
        </p:txBody>
      </p:sp>
      <p:sp>
        <p:nvSpPr>
          <p:cNvPr id="10" name="TextBox 10"/>
          <p:cNvSpPr txBox="1"/>
          <p:nvPr/>
        </p:nvSpPr>
        <p:spPr>
          <a:xfrm>
            <a:off x="747401" y="698521"/>
            <a:ext cx="4054590" cy="2422562"/>
          </a:xfrm>
          <a:prstGeom prst="rect">
            <a:avLst/>
          </a:prstGeom>
        </p:spPr>
        <p:txBody>
          <a:bodyPr lIns="0" tIns="0" rIns="0" bIns="0" rtlCol="0" anchor="t">
            <a:spAutoFit/>
          </a:bodyPr>
          <a:lstStyle/>
          <a:p>
            <a:pPr>
              <a:lnSpc>
                <a:spcPts val="2859"/>
              </a:lnSpc>
            </a:pPr>
            <a:endParaRPr dirty="0"/>
          </a:p>
          <a:p>
            <a:pPr>
              <a:lnSpc>
                <a:spcPts val="2859"/>
              </a:lnSpc>
            </a:pPr>
            <a:endParaRPr dirty="0"/>
          </a:p>
          <a:p>
            <a:pPr>
              <a:lnSpc>
                <a:spcPts val="2859"/>
              </a:lnSpc>
            </a:pPr>
            <a:endParaRPr dirty="0"/>
          </a:p>
          <a:p>
            <a:pPr>
              <a:lnSpc>
                <a:spcPts val="2859"/>
              </a:lnSpc>
            </a:pPr>
            <a:endParaRPr dirty="0"/>
          </a:p>
          <a:p>
            <a:pPr>
              <a:lnSpc>
                <a:spcPts val="2859"/>
              </a:lnSpc>
            </a:pPr>
            <a:endParaRPr dirty="0"/>
          </a:p>
          <a:p>
            <a:pPr marL="0" lvl="0" indent="0" algn="l">
              <a:lnSpc>
                <a:spcPts val="5199"/>
              </a:lnSpc>
            </a:pPr>
            <a:r>
              <a:rPr lang="en-US" sz="3999" dirty="0">
                <a:solidFill>
                  <a:srgbClr val="DBDCDD"/>
                </a:solidFill>
                <a:latin typeface="Ruda Regular Bold"/>
              </a:rPr>
              <a:t>KNN</a:t>
            </a:r>
          </a:p>
        </p:txBody>
      </p:sp>
      <p:sp>
        <p:nvSpPr>
          <p:cNvPr id="11" name="AutoShape 11"/>
          <p:cNvSpPr/>
          <p:nvPr/>
        </p:nvSpPr>
        <p:spPr>
          <a:xfrm>
            <a:off x="496452" y="2390538"/>
            <a:ext cx="17090577" cy="0"/>
          </a:xfrm>
          <a:prstGeom prst="line">
            <a:avLst/>
          </a:prstGeom>
          <a:ln w="9525" cap="flat">
            <a:solidFill>
              <a:srgbClr val="000000"/>
            </a:solidFill>
            <a:prstDash val="solid"/>
            <a:headEnd type="none" w="sm" len="sm"/>
            <a:tailEnd type="none" w="sm" len="sm"/>
          </a:ln>
        </p:spPr>
      </p:sp>
      <p:sp>
        <p:nvSpPr>
          <p:cNvPr id="12" name="AutoShape 12"/>
          <p:cNvSpPr/>
          <p:nvPr/>
        </p:nvSpPr>
        <p:spPr>
          <a:xfrm>
            <a:off x="496452" y="3247998"/>
            <a:ext cx="17090577" cy="0"/>
          </a:xfrm>
          <a:prstGeom prst="line">
            <a:avLst/>
          </a:prstGeom>
          <a:ln w="9525" cap="flat">
            <a:solidFill>
              <a:srgbClr val="000000"/>
            </a:solidFill>
            <a:prstDash val="solid"/>
            <a:headEnd type="none" w="sm" len="sm"/>
            <a:tailEnd type="none" w="sm" len="sm"/>
          </a:ln>
        </p:spPr>
      </p:sp>
      <p:sp>
        <p:nvSpPr>
          <p:cNvPr id="15" name="TextBox 15"/>
          <p:cNvSpPr txBox="1"/>
          <p:nvPr/>
        </p:nvSpPr>
        <p:spPr>
          <a:xfrm>
            <a:off x="10978756" y="1939473"/>
            <a:ext cx="734962" cy="387607"/>
          </a:xfrm>
          <a:prstGeom prst="rect">
            <a:avLst/>
          </a:prstGeom>
        </p:spPr>
        <p:txBody>
          <a:bodyPr wrap="square" lIns="0" tIns="0" rIns="0" bIns="0" rtlCol="0" anchor="t">
            <a:spAutoFit/>
          </a:bodyPr>
          <a:lstStyle/>
          <a:p>
            <a:pPr marL="0" lvl="0" indent="0">
              <a:lnSpc>
                <a:spcPts val="3119"/>
              </a:lnSpc>
            </a:pPr>
            <a:r>
              <a:rPr lang="en-US" sz="2399" dirty="0">
                <a:solidFill>
                  <a:srgbClr val="000000"/>
                </a:solidFill>
                <a:latin typeface="Ruda Regular Bold"/>
              </a:rPr>
              <a:t>AUC</a:t>
            </a:r>
          </a:p>
        </p:txBody>
      </p:sp>
      <p:sp>
        <p:nvSpPr>
          <p:cNvPr id="16" name="TextBox 16"/>
          <p:cNvSpPr txBox="1"/>
          <p:nvPr/>
        </p:nvSpPr>
        <p:spPr>
          <a:xfrm>
            <a:off x="7572499" y="1984240"/>
            <a:ext cx="2742509" cy="380776"/>
          </a:xfrm>
          <a:prstGeom prst="rect">
            <a:avLst/>
          </a:prstGeom>
        </p:spPr>
        <p:txBody>
          <a:bodyPr lIns="0" tIns="0" rIns="0" bIns="0" rtlCol="0" anchor="t">
            <a:spAutoFit/>
          </a:bodyPr>
          <a:lstStyle/>
          <a:p>
            <a:pPr marL="0" lvl="0" indent="0">
              <a:lnSpc>
                <a:spcPts val="3119"/>
              </a:lnSpc>
            </a:pPr>
            <a:r>
              <a:rPr lang="en-US" sz="2399" dirty="0">
                <a:solidFill>
                  <a:srgbClr val="000000"/>
                </a:solidFill>
                <a:latin typeface="Ruda Regular Bold"/>
              </a:rPr>
              <a:t>F1</a:t>
            </a:r>
          </a:p>
        </p:txBody>
      </p:sp>
      <p:sp>
        <p:nvSpPr>
          <p:cNvPr id="17" name="TextBox 17"/>
          <p:cNvSpPr txBox="1"/>
          <p:nvPr/>
        </p:nvSpPr>
        <p:spPr>
          <a:xfrm>
            <a:off x="14800926" y="2631662"/>
            <a:ext cx="1964850" cy="667534"/>
          </a:xfrm>
          <a:prstGeom prst="rect">
            <a:avLst/>
          </a:prstGeom>
        </p:spPr>
        <p:txBody>
          <a:bodyPr lIns="0" tIns="0" rIns="0" bIns="0" rtlCol="0" anchor="t">
            <a:spAutoFit/>
          </a:bodyPr>
          <a:lstStyle/>
          <a:p>
            <a:pPr>
              <a:lnSpc>
                <a:spcPts val="2520"/>
              </a:lnSpc>
            </a:pPr>
            <a:r>
              <a:rPr lang="en-US" sz="1800" dirty="0">
                <a:solidFill>
                  <a:srgbClr val="DBDCDD"/>
                </a:solidFill>
                <a:latin typeface="Overpass"/>
              </a:rPr>
              <a:t>0.525</a:t>
            </a:r>
          </a:p>
          <a:p>
            <a:pPr algn="l">
              <a:lnSpc>
                <a:spcPts val="2520"/>
              </a:lnSpc>
            </a:pPr>
            <a:endParaRPr lang="en-US" sz="1800" dirty="0">
              <a:solidFill>
                <a:srgbClr val="DBDCDD"/>
              </a:solidFill>
              <a:latin typeface="Overpass"/>
            </a:endParaRPr>
          </a:p>
        </p:txBody>
      </p:sp>
      <p:sp>
        <p:nvSpPr>
          <p:cNvPr id="18" name="TextBox 18"/>
          <p:cNvSpPr txBox="1"/>
          <p:nvPr/>
        </p:nvSpPr>
        <p:spPr>
          <a:xfrm>
            <a:off x="10864954" y="2666664"/>
            <a:ext cx="1964850" cy="667534"/>
          </a:xfrm>
          <a:prstGeom prst="rect">
            <a:avLst/>
          </a:prstGeom>
        </p:spPr>
        <p:txBody>
          <a:bodyPr lIns="0" tIns="0" rIns="0" bIns="0" rtlCol="0" anchor="t">
            <a:spAutoFit/>
          </a:bodyPr>
          <a:lstStyle/>
          <a:p>
            <a:pPr>
              <a:lnSpc>
                <a:spcPts val="2520"/>
              </a:lnSpc>
            </a:pPr>
            <a:r>
              <a:rPr lang="en-US" sz="1800" dirty="0">
                <a:solidFill>
                  <a:srgbClr val="DBDCDD"/>
                </a:solidFill>
                <a:latin typeface="Overpass"/>
              </a:rPr>
              <a:t>0.984</a:t>
            </a:r>
          </a:p>
          <a:p>
            <a:pPr algn="l">
              <a:lnSpc>
                <a:spcPts val="2520"/>
              </a:lnSpc>
            </a:pPr>
            <a:endParaRPr lang="en-US" sz="1800" dirty="0">
              <a:solidFill>
                <a:srgbClr val="DBDCDD"/>
              </a:solidFill>
              <a:latin typeface="Overpass"/>
            </a:endParaRPr>
          </a:p>
        </p:txBody>
      </p:sp>
      <p:pic>
        <p:nvPicPr>
          <p:cNvPr id="19" name="صورة 18">
            <a:extLst>
              <a:ext uri="{FF2B5EF4-FFF2-40B4-BE49-F238E27FC236}">
                <a16:creationId xmlns:a16="http://schemas.microsoft.com/office/drawing/2014/main" id="{77225504-B350-46F0-A0F2-5FD8E240C64E}"/>
              </a:ext>
            </a:extLst>
          </p:cNvPr>
          <p:cNvPicPr>
            <a:picLocks noChangeAspect="1"/>
          </p:cNvPicPr>
          <p:nvPr/>
        </p:nvPicPr>
        <p:blipFill>
          <a:blip r:embed="rId3"/>
          <a:stretch>
            <a:fillRect/>
          </a:stretch>
        </p:blipFill>
        <p:spPr>
          <a:xfrm>
            <a:off x="3432337" y="3956069"/>
            <a:ext cx="10874069" cy="5686241"/>
          </a:xfrm>
          <a:prstGeom prst="rect">
            <a:avLst/>
          </a:prstGeom>
        </p:spPr>
      </p:pic>
    </p:spTree>
    <p:extLst>
      <p:ext uri="{BB962C8B-B14F-4D97-AF65-F5344CB8AC3E}">
        <p14:creationId xmlns:p14="http://schemas.microsoft.com/office/powerpoint/2010/main" val="323996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6792" y="3248361"/>
            <a:ext cx="8825308" cy="8229600"/>
          </a:xfrm>
          <a:prstGeom prst="rect">
            <a:avLst/>
          </a:prstGeom>
        </p:spPr>
      </p:pic>
      <p:pic>
        <p:nvPicPr>
          <p:cNvPr id="3" name="Picture 3"/>
          <p:cNvPicPr>
            <a:picLocks noChangeAspect="1"/>
          </p:cNvPicPr>
          <p:nvPr/>
        </p:nvPicPr>
        <p:blipFill>
          <a:blip r:embed="rId3"/>
          <a:srcRect/>
          <a:stretch>
            <a:fillRect/>
          </a:stretch>
        </p:blipFill>
        <p:spPr>
          <a:xfrm rot="-2903874">
            <a:off x="-1262774" y="-2893698"/>
            <a:ext cx="10898092" cy="9522208"/>
          </a:xfrm>
          <a:prstGeom prst="rect">
            <a:avLst/>
          </a:prstGeom>
        </p:spPr>
      </p:pic>
      <p:pic>
        <p:nvPicPr>
          <p:cNvPr id="4" name="Picture 4"/>
          <p:cNvPicPr>
            <a:picLocks noChangeAspect="1"/>
          </p:cNvPicPr>
          <p:nvPr/>
        </p:nvPicPr>
        <p:blipFill>
          <a:blip r:embed="rId4"/>
          <a:srcRect/>
          <a:stretch>
            <a:fillRect/>
          </a:stretch>
        </p:blipFill>
        <p:spPr>
          <a:xfrm>
            <a:off x="8356044" y="5370232"/>
            <a:ext cx="6741277" cy="9125247"/>
          </a:xfrm>
          <a:prstGeom prst="rect">
            <a:avLst/>
          </a:prstGeom>
        </p:spPr>
      </p:pic>
      <p:grpSp>
        <p:nvGrpSpPr>
          <p:cNvPr id="5" name="Group 5"/>
          <p:cNvGrpSpPr/>
          <p:nvPr/>
        </p:nvGrpSpPr>
        <p:grpSpPr>
          <a:xfrm>
            <a:off x="1079281" y="1141544"/>
            <a:ext cx="10769309" cy="1112464"/>
            <a:chOff x="-6073772" y="1127079"/>
            <a:chExt cx="14359078" cy="1483286"/>
          </a:xfrm>
        </p:grpSpPr>
        <p:sp>
          <p:nvSpPr>
            <p:cNvPr id="6" name="TextBox 6"/>
            <p:cNvSpPr txBox="1"/>
            <p:nvPr/>
          </p:nvSpPr>
          <p:spPr>
            <a:xfrm>
              <a:off x="-6073772" y="1127079"/>
              <a:ext cx="8285306" cy="1483286"/>
            </a:xfrm>
            <a:prstGeom prst="rect">
              <a:avLst/>
            </a:prstGeom>
          </p:spPr>
          <p:txBody>
            <a:bodyPr lIns="0" tIns="0" rIns="0" bIns="0" rtlCol="0" anchor="t">
              <a:spAutoFit/>
            </a:bodyPr>
            <a:lstStyle/>
            <a:p>
              <a:pPr>
                <a:lnSpc>
                  <a:spcPts val="8640"/>
                </a:lnSpc>
              </a:pPr>
              <a:r>
                <a:rPr lang="en-US" sz="7200" dirty="0">
                  <a:solidFill>
                    <a:srgbClr val="FFFFFF"/>
                  </a:solidFill>
                  <a:latin typeface="Forum"/>
                </a:rPr>
                <a:t>CONCLUSION</a:t>
              </a:r>
            </a:p>
          </p:txBody>
        </p:sp>
        <p:sp>
          <p:nvSpPr>
            <p:cNvPr id="7" name="TextBox 7"/>
            <p:cNvSpPr txBox="1"/>
            <p:nvPr/>
          </p:nvSpPr>
          <p:spPr>
            <a:xfrm>
              <a:off x="0" y="1637417"/>
              <a:ext cx="8285306" cy="755775"/>
            </a:xfrm>
            <a:prstGeom prst="rect">
              <a:avLst/>
            </a:prstGeom>
          </p:spPr>
          <p:txBody>
            <a:bodyPr lIns="0" tIns="0" rIns="0" bIns="0" rtlCol="0" anchor="t">
              <a:spAutoFit/>
            </a:bodyPr>
            <a:lstStyle/>
            <a:p>
              <a:pPr>
                <a:lnSpc>
                  <a:spcPts val="4549"/>
                </a:lnSpc>
              </a:pPr>
              <a:endParaRPr/>
            </a:p>
          </p:txBody>
        </p:sp>
      </p:grpSp>
      <p:grpSp>
        <p:nvGrpSpPr>
          <p:cNvPr id="8" name="Group 8"/>
          <p:cNvGrpSpPr/>
          <p:nvPr/>
        </p:nvGrpSpPr>
        <p:grpSpPr>
          <a:xfrm>
            <a:off x="2362200" y="4011597"/>
            <a:ext cx="14704385" cy="3171147"/>
            <a:chOff x="0" y="0"/>
            <a:chExt cx="19605847" cy="4228196"/>
          </a:xfrm>
        </p:grpSpPr>
        <p:sp>
          <p:nvSpPr>
            <p:cNvPr id="9" name="TextBox 9"/>
            <p:cNvSpPr txBox="1"/>
            <p:nvPr/>
          </p:nvSpPr>
          <p:spPr>
            <a:xfrm>
              <a:off x="0" y="-38100"/>
              <a:ext cx="19605847" cy="3347530"/>
            </a:xfrm>
            <a:prstGeom prst="rect">
              <a:avLst/>
            </a:prstGeom>
          </p:spPr>
          <p:txBody>
            <a:bodyPr lIns="0" tIns="0" rIns="0" bIns="0" rtlCol="0" anchor="t">
              <a:spAutoFit/>
            </a:bodyPr>
            <a:lstStyle/>
            <a:p>
              <a:pPr>
                <a:lnSpc>
                  <a:spcPts val="4017"/>
                </a:lnSpc>
              </a:pPr>
              <a:r>
                <a:rPr lang="en-US" sz="3090" dirty="0">
                  <a:solidFill>
                    <a:srgbClr val="DBDCDD"/>
                  </a:solidFill>
                  <a:latin typeface="TT Drugs"/>
                </a:rPr>
                <a:t>We made 5 models, We came up with the best model to do fraud detection After receiving the characteristics for each claim, the model will help insurance companies to help them detect fraud clime. We achieved very good accuracy 98% In the best model</a:t>
              </a:r>
            </a:p>
            <a:p>
              <a:pPr>
                <a:lnSpc>
                  <a:spcPts val="4017"/>
                </a:lnSpc>
              </a:pPr>
              <a:endParaRPr lang="en-US" sz="3090" dirty="0">
                <a:solidFill>
                  <a:srgbClr val="DBDCDD"/>
                </a:solidFill>
                <a:latin typeface="TT Drugs"/>
              </a:endParaRPr>
            </a:p>
          </p:txBody>
        </p:sp>
        <p:sp>
          <p:nvSpPr>
            <p:cNvPr id="10" name="TextBox 10"/>
            <p:cNvSpPr txBox="1"/>
            <p:nvPr/>
          </p:nvSpPr>
          <p:spPr>
            <a:xfrm>
              <a:off x="0" y="3667257"/>
              <a:ext cx="19605847" cy="560939"/>
            </a:xfrm>
            <a:prstGeom prst="rect">
              <a:avLst/>
            </a:prstGeom>
          </p:spPr>
          <p:txBody>
            <a:bodyPr lIns="0" tIns="0" rIns="0" bIns="0" rtlCol="0" anchor="t">
              <a:spAutoFit/>
            </a:bodyPr>
            <a:lstStyle/>
            <a:p>
              <a:pPr>
                <a:lnSpc>
                  <a:spcPts val="3443"/>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314521">
            <a:off x="-831151" y="-5705577"/>
            <a:ext cx="7672032" cy="12474848"/>
          </a:xfrm>
          <a:prstGeom prst="rect">
            <a:avLst/>
          </a:prstGeom>
        </p:spPr>
      </p:pic>
      <p:pic>
        <p:nvPicPr>
          <p:cNvPr id="3" name="Picture 3"/>
          <p:cNvPicPr>
            <a:picLocks noChangeAspect="1"/>
          </p:cNvPicPr>
          <p:nvPr/>
        </p:nvPicPr>
        <p:blipFill>
          <a:blip r:embed="rId3"/>
          <a:srcRect/>
          <a:stretch>
            <a:fillRect/>
          </a:stretch>
        </p:blipFill>
        <p:spPr>
          <a:xfrm rot="-3683252">
            <a:off x="-2873462" y="2714132"/>
            <a:ext cx="7804324" cy="8225902"/>
          </a:xfrm>
          <a:prstGeom prst="rect">
            <a:avLst/>
          </a:prstGeom>
        </p:spPr>
      </p:pic>
      <p:pic>
        <p:nvPicPr>
          <p:cNvPr id="4" name="Picture 4"/>
          <p:cNvPicPr>
            <a:picLocks noChangeAspect="1"/>
          </p:cNvPicPr>
          <p:nvPr/>
        </p:nvPicPr>
        <p:blipFill>
          <a:blip r:embed="rId4"/>
          <a:srcRect/>
          <a:stretch>
            <a:fillRect/>
          </a:stretch>
        </p:blipFill>
        <p:spPr>
          <a:xfrm>
            <a:off x="5613645" y="-1517720"/>
            <a:ext cx="6491459" cy="5899113"/>
          </a:xfrm>
          <a:prstGeom prst="rect">
            <a:avLst/>
          </a:prstGeom>
        </p:spPr>
      </p:pic>
      <p:grpSp>
        <p:nvGrpSpPr>
          <p:cNvPr id="5" name="Group 5"/>
          <p:cNvGrpSpPr/>
          <p:nvPr/>
        </p:nvGrpSpPr>
        <p:grpSpPr>
          <a:xfrm>
            <a:off x="6232114" y="6909386"/>
            <a:ext cx="11027186" cy="2159698"/>
            <a:chOff x="0" y="0"/>
            <a:chExt cx="14702915" cy="2879597"/>
          </a:xfrm>
        </p:grpSpPr>
        <p:sp>
          <p:nvSpPr>
            <p:cNvPr id="6" name="TextBox 6"/>
            <p:cNvSpPr txBox="1"/>
            <p:nvPr/>
          </p:nvSpPr>
          <p:spPr>
            <a:xfrm>
              <a:off x="0" y="-9525"/>
              <a:ext cx="14702915" cy="1960166"/>
            </a:xfrm>
            <a:prstGeom prst="rect">
              <a:avLst/>
            </a:prstGeom>
          </p:spPr>
          <p:txBody>
            <a:bodyPr lIns="0" tIns="0" rIns="0" bIns="0" rtlCol="0" anchor="t">
              <a:spAutoFit/>
            </a:bodyPr>
            <a:lstStyle/>
            <a:p>
              <a:pPr algn="r">
                <a:lnSpc>
                  <a:spcPts val="11519"/>
                </a:lnSpc>
              </a:pPr>
              <a:r>
                <a:rPr lang="en-US" sz="9599">
                  <a:solidFill>
                    <a:srgbClr val="FFFFFF"/>
                  </a:solidFill>
                  <a:latin typeface="Forum"/>
                </a:rPr>
                <a:t>THANK YOU!</a:t>
              </a:r>
            </a:p>
          </p:txBody>
        </p:sp>
        <p:sp>
          <p:nvSpPr>
            <p:cNvPr id="7" name="TextBox 7"/>
            <p:cNvSpPr txBox="1"/>
            <p:nvPr/>
          </p:nvSpPr>
          <p:spPr>
            <a:xfrm>
              <a:off x="0" y="2123822"/>
              <a:ext cx="14702915" cy="755775"/>
            </a:xfrm>
            <a:prstGeom prst="rect">
              <a:avLst/>
            </a:prstGeom>
          </p:spPr>
          <p:txBody>
            <a:bodyPr lIns="0" tIns="0" rIns="0" bIns="0" rtlCol="0" anchor="t">
              <a:spAutoFit/>
            </a:bodyPr>
            <a:lstStyle/>
            <a:p>
              <a:pPr algn="r">
                <a:lnSpc>
                  <a:spcPts val="454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100000">
            <a:off x="-1401240" y="5766256"/>
            <a:ext cx="7804324" cy="8225902"/>
          </a:xfrm>
          <a:prstGeom prst="rect">
            <a:avLst/>
          </a:prstGeom>
        </p:spPr>
      </p:pic>
      <p:sp>
        <p:nvSpPr>
          <p:cNvPr id="3" name="AutoShape 3"/>
          <p:cNvSpPr/>
          <p:nvPr/>
        </p:nvSpPr>
        <p:spPr>
          <a:xfrm rot="5400000">
            <a:off x="403777" y="5459124"/>
            <a:ext cx="2987764" cy="0"/>
          </a:xfrm>
          <a:prstGeom prst="line">
            <a:avLst/>
          </a:prstGeom>
          <a:ln w="9525" cap="rnd">
            <a:solidFill>
              <a:srgbClr val="0F2A37"/>
            </a:solidFill>
            <a:prstDash val="solid"/>
            <a:headEnd type="none" w="sm" len="sm"/>
            <a:tailEnd type="none" w="sm" len="sm"/>
          </a:ln>
        </p:spPr>
      </p:sp>
      <p:sp>
        <p:nvSpPr>
          <p:cNvPr id="4" name="AutoShape 4"/>
          <p:cNvSpPr/>
          <p:nvPr/>
        </p:nvSpPr>
        <p:spPr>
          <a:xfrm rot="5400000">
            <a:off x="3032734" y="5459124"/>
            <a:ext cx="2987764" cy="0"/>
          </a:xfrm>
          <a:prstGeom prst="line">
            <a:avLst/>
          </a:prstGeom>
          <a:ln w="9525" cap="rnd">
            <a:solidFill>
              <a:srgbClr val="0F2A37"/>
            </a:solidFill>
            <a:prstDash val="solid"/>
            <a:headEnd type="none" w="sm" len="sm"/>
            <a:tailEnd type="none" w="sm" len="sm"/>
          </a:ln>
        </p:spPr>
      </p:sp>
      <p:sp>
        <p:nvSpPr>
          <p:cNvPr id="5" name="AutoShape 5"/>
          <p:cNvSpPr/>
          <p:nvPr/>
        </p:nvSpPr>
        <p:spPr>
          <a:xfrm rot="5400000">
            <a:off x="5729233" y="5459124"/>
            <a:ext cx="2987764" cy="0"/>
          </a:xfrm>
          <a:prstGeom prst="line">
            <a:avLst/>
          </a:prstGeom>
          <a:ln w="9525" cap="rnd">
            <a:solidFill>
              <a:srgbClr val="0F2A37"/>
            </a:solidFill>
            <a:prstDash val="solid"/>
            <a:headEnd type="none" w="sm" len="sm"/>
            <a:tailEnd type="none" w="sm" len="sm"/>
          </a:ln>
        </p:spPr>
      </p:sp>
      <p:sp>
        <p:nvSpPr>
          <p:cNvPr id="6" name="AutoShape 6"/>
          <p:cNvSpPr/>
          <p:nvPr/>
        </p:nvSpPr>
        <p:spPr>
          <a:xfrm rot="5400000">
            <a:off x="8502606" y="5459124"/>
            <a:ext cx="2987764" cy="0"/>
          </a:xfrm>
          <a:prstGeom prst="line">
            <a:avLst/>
          </a:prstGeom>
          <a:ln w="9525" cap="rnd">
            <a:solidFill>
              <a:srgbClr val="0F2A37"/>
            </a:solidFill>
            <a:prstDash val="solid"/>
            <a:headEnd type="none" w="sm" len="sm"/>
            <a:tailEnd type="none" w="sm" len="sm"/>
          </a:ln>
        </p:spPr>
      </p:sp>
      <p:sp>
        <p:nvSpPr>
          <p:cNvPr id="7" name="AutoShape 7"/>
          <p:cNvSpPr/>
          <p:nvPr/>
        </p:nvSpPr>
        <p:spPr>
          <a:xfrm rot="5400000">
            <a:off x="11293481" y="5459124"/>
            <a:ext cx="2987764" cy="0"/>
          </a:xfrm>
          <a:prstGeom prst="line">
            <a:avLst/>
          </a:prstGeom>
          <a:ln w="9525" cap="rnd">
            <a:solidFill>
              <a:srgbClr val="0F2A37"/>
            </a:solidFill>
            <a:prstDash val="solid"/>
            <a:headEnd type="none" w="sm" len="sm"/>
            <a:tailEnd type="none" w="sm" len="sm"/>
          </a:ln>
        </p:spPr>
      </p:sp>
      <p:sp>
        <p:nvSpPr>
          <p:cNvPr id="8" name="AutoShape 8"/>
          <p:cNvSpPr/>
          <p:nvPr/>
        </p:nvSpPr>
        <p:spPr>
          <a:xfrm rot="5400000">
            <a:off x="14124934" y="5459124"/>
            <a:ext cx="2987764" cy="0"/>
          </a:xfrm>
          <a:prstGeom prst="line">
            <a:avLst/>
          </a:prstGeom>
          <a:ln w="9525" cap="rnd">
            <a:solidFill>
              <a:srgbClr val="0F2A37"/>
            </a:solidFill>
            <a:prstDash val="solid"/>
            <a:headEnd type="none" w="sm" len="sm"/>
            <a:tailEnd type="none" w="sm" len="sm"/>
          </a:ln>
        </p:spPr>
      </p:sp>
      <p:pic>
        <p:nvPicPr>
          <p:cNvPr id="9" name="Picture 9"/>
          <p:cNvPicPr>
            <a:picLocks noChangeAspect="1"/>
          </p:cNvPicPr>
          <p:nvPr/>
        </p:nvPicPr>
        <p:blipFill>
          <a:blip r:embed="rId3"/>
          <a:srcRect/>
          <a:stretch>
            <a:fillRect/>
          </a:stretch>
        </p:blipFill>
        <p:spPr>
          <a:xfrm rot="-7914474">
            <a:off x="12428141" y="-1311467"/>
            <a:ext cx="7518607" cy="4680333"/>
          </a:xfrm>
          <a:prstGeom prst="rect">
            <a:avLst/>
          </a:prstGeom>
        </p:spPr>
      </p:pic>
      <p:grpSp>
        <p:nvGrpSpPr>
          <p:cNvPr id="10" name="Group 10"/>
          <p:cNvGrpSpPr/>
          <p:nvPr/>
        </p:nvGrpSpPr>
        <p:grpSpPr>
          <a:xfrm>
            <a:off x="1028700" y="1028700"/>
            <a:ext cx="11557710" cy="2185521"/>
            <a:chOff x="0" y="0"/>
            <a:chExt cx="15410280" cy="2914028"/>
          </a:xfrm>
        </p:grpSpPr>
        <p:sp>
          <p:nvSpPr>
            <p:cNvPr id="11" name="TextBox 11"/>
            <p:cNvSpPr txBox="1"/>
            <p:nvPr/>
          </p:nvSpPr>
          <p:spPr>
            <a:xfrm>
              <a:off x="0" y="-9525"/>
              <a:ext cx="15410280" cy="1951878"/>
            </a:xfrm>
            <a:prstGeom prst="rect">
              <a:avLst/>
            </a:prstGeom>
          </p:spPr>
          <p:txBody>
            <a:bodyPr lIns="0" tIns="0" rIns="0" bIns="0" rtlCol="0" anchor="t">
              <a:spAutoFit/>
            </a:bodyPr>
            <a:lstStyle/>
            <a:p>
              <a:pPr>
                <a:lnSpc>
                  <a:spcPts val="11519"/>
                </a:lnSpc>
              </a:pPr>
              <a:r>
                <a:rPr lang="en-US" sz="9599">
                  <a:solidFill>
                    <a:srgbClr val="0F2A37"/>
                  </a:solidFill>
                  <a:latin typeface="Forum"/>
                </a:rPr>
                <a:t>OUTLINE</a:t>
              </a:r>
            </a:p>
          </p:txBody>
        </p:sp>
        <p:sp>
          <p:nvSpPr>
            <p:cNvPr id="12" name="TextBox 12"/>
            <p:cNvSpPr txBox="1"/>
            <p:nvPr/>
          </p:nvSpPr>
          <p:spPr>
            <a:xfrm>
              <a:off x="0" y="2158254"/>
              <a:ext cx="11203743" cy="755775"/>
            </a:xfrm>
            <a:prstGeom prst="rect">
              <a:avLst/>
            </a:prstGeom>
          </p:spPr>
          <p:txBody>
            <a:bodyPr lIns="0" tIns="0" rIns="0" bIns="0" rtlCol="0" anchor="t">
              <a:spAutoFit/>
            </a:bodyPr>
            <a:lstStyle/>
            <a:p>
              <a:pPr>
                <a:lnSpc>
                  <a:spcPts val="4549"/>
                </a:lnSpc>
              </a:pPr>
              <a:endParaRPr/>
            </a:p>
          </p:txBody>
        </p:sp>
      </p:grpSp>
      <p:grpSp>
        <p:nvGrpSpPr>
          <p:cNvPr id="13" name="Group 13"/>
          <p:cNvGrpSpPr/>
          <p:nvPr/>
        </p:nvGrpSpPr>
        <p:grpSpPr>
          <a:xfrm>
            <a:off x="2074834" y="3940327"/>
            <a:ext cx="2262320" cy="1091928"/>
            <a:chOff x="0" y="0"/>
            <a:chExt cx="3016427" cy="1455904"/>
          </a:xfrm>
        </p:grpSpPr>
        <p:sp>
          <p:nvSpPr>
            <p:cNvPr id="14" name="TextBox 14"/>
            <p:cNvSpPr txBox="1"/>
            <p:nvPr/>
          </p:nvSpPr>
          <p:spPr>
            <a:xfrm>
              <a:off x="0" y="862155"/>
              <a:ext cx="3016427" cy="593750"/>
            </a:xfrm>
            <a:prstGeom prst="rect">
              <a:avLst/>
            </a:prstGeom>
          </p:spPr>
          <p:txBody>
            <a:bodyPr lIns="0" tIns="0" rIns="0" bIns="0" rtlCol="0" anchor="t">
              <a:spAutoFit/>
            </a:bodyPr>
            <a:lstStyle/>
            <a:p>
              <a:pPr>
                <a:lnSpc>
                  <a:spcPts val="3640"/>
                </a:lnSpc>
              </a:pPr>
              <a:r>
                <a:rPr lang="en-US" sz="2800">
                  <a:solidFill>
                    <a:srgbClr val="0F2A37"/>
                  </a:solidFill>
                  <a:latin typeface="TT Drugs"/>
                </a:rPr>
                <a:t>introduction</a:t>
              </a:r>
            </a:p>
          </p:txBody>
        </p:sp>
        <p:sp>
          <p:nvSpPr>
            <p:cNvPr id="15" name="TextBox 15"/>
            <p:cNvSpPr txBox="1"/>
            <p:nvPr/>
          </p:nvSpPr>
          <p:spPr>
            <a:xfrm>
              <a:off x="0" y="-38100"/>
              <a:ext cx="3016427" cy="749267"/>
            </a:xfrm>
            <a:prstGeom prst="rect">
              <a:avLst/>
            </a:prstGeom>
          </p:spPr>
          <p:txBody>
            <a:bodyPr lIns="0" tIns="0" rIns="0" bIns="0" rtlCol="0" anchor="t">
              <a:spAutoFit/>
            </a:bodyPr>
            <a:lstStyle/>
            <a:p>
              <a:pPr>
                <a:lnSpc>
                  <a:spcPts val="4549"/>
                </a:lnSpc>
              </a:pPr>
              <a:r>
                <a:rPr lang="en-US" sz="3499">
                  <a:solidFill>
                    <a:srgbClr val="0F2A37"/>
                  </a:solidFill>
                  <a:latin typeface="TT Drugs Bold"/>
                </a:rPr>
                <a:t>01</a:t>
              </a:r>
            </a:p>
          </p:txBody>
        </p:sp>
      </p:grpSp>
      <p:grpSp>
        <p:nvGrpSpPr>
          <p:cNvPr id="16" name="Group 16"/>
          <p:cNvGrpSpPr/>
          <p:nvPr/>
        </p:nvGrpSpPr>
        <p:grpSpPr>
          <a:xfrm>
            <a:off x="4841525" y="3940327"/>
            <a:ext cx="2262320" cy="1109708"/>
            <a:chOff x="0" y="0"/>
            <a:chExt cx="3016427" cy="1479611"/>
          </a:xfrm>
        </p:grpSpPr>
        <p:sp>
          <p:nvSpPr>
            <p:cNvPr id="17" name="TextBox 17"/>
            <p:cNvSpPr txBox="1"/>
            <p:nvPr/>
          </p:nvSpPr>
          <p:spPr>
            <a:xfrm>
              <a:off x="0" y="885861"/>
              <a:ext cx="3016427" cy="593750"/>
            </a:xfrm>
            <a:prstGeom prst="rect">
              <a:avLst/>
            </a:prstGeom>
          </p:spPr>
          <p:txBody>
            <a:bodyPr lIns="0" tIns="0" rIns="0" bIns="0" rtlCol="0" anchor="t">
              <a:spAutoFit/>
            </a:bodyPr>
            <a:lstStyle/>
            <a:p>
              <a:pPr>
                <a:lnSpc>
                  <a:spcPts val="3640"/>
                </a:lnSpc>
              </a:pPr>
              <a:r>
                <a:rPr lang="en-US" sz="2800">
                  <a:solidFill>
                    <a:srgbClr val="0F2A37"/>
                  </a:solidFill>
                  <a:latin typeface="TT Drugs"/>
                </a:rPr>
                <a:t>Data</a:t>
              </a:r>
            </a:p>
          </p:txBody>
        </p:sp>
        <p:sp>
          <p:nvSpPr>
            <p:cNvPr id="18" name="TextBox 18"/>
            <p:cNvSpPr txBox="1"/>
            <p:nvPr/>
          </p:nvSpPr>
          <p:spPr>
            <a:xfrm>
              <a:off x="0" y="-38100"/>
              <a:ext cx="3016427" cy="749267"/>
            </a:xfrm>
            <a:prstGeom prst="rect">
              <a:avLst/>
            </a:prstGeom>
          </p:spPr>
          <p:txBody>
            <a:bodyPr lIns="0" tIns="0" rIns="0" bIns="0" rtlCol="0" anchor="t">
              <a:spAutoFit/>
            </a:bodyPr>
            <a:lstStyle/>
            <a:p>
              <a:pPr>
                <a:lnSpc>
                  <a:spcPts val="4549"/>
                </a:lnSpc>
              </a:pPr>
              <a:r>
                <a:rPr lang="en-US" sz="3499">
                  <a:solidFill>
                    <a:srgbClr val="0F2A37"/>
                  </a:solidFill>
                  <a:latin typeface="TT Drugs Bold"/>
                </a:rPr>
                <a:t>02</a:t>
              </a:r>
            </a:p>
          </p:txBody>
        </p:sp>
      </p:grpSp>
      <p:grpSp>
        <p:nvGrpSpPr>
          <p:cNvPr id="19" name="Group 19"/>
          <p:cNvGrpSpPr/>
          <p:nvPr/>
        </p:nvGrpSpPr>
        <p:grpSpPr>
          <a:xfrm>
            <a:off x="7598077" y="3940327"/>
            <a:ext cx="2272460" cy="1221020"/>
            <a:chOff x="0" y="0"/>
            <a:chExt cx="3029946" cy="1628027"/>
          </a:xfrm>
        </p:grpSpPr>
        <p:sp>
          <p:nvSpPr>
            <p:cNvPr id="20" name="TextBox 20"/>
            <p:cNvSpPr txBox="1"/>
            <p:nvPr/>
          </p:nvSpPr>
          <p:spPr>
            <a:xfrm>
              <a:off x="0" y="1034277"/>
              <a:ext cx="3029946" cy="593750"/>
            </a:xfrm>
            <a:prstGeom prst="rect">
              <a:avLst/>
            </a:prstGeom>
          </p:spPr>
          <p:txBody>
            <a:bodyPr lIns="0" tIns="0" rIns="0" bIns="0" rtlCol="0" anchor="t">
              <a:spAutoFit/>
            </a:bodyPr>
            <a:lstStyle/>
            <a:p>
              <a:pPr>
                <a:lnSpc>
                  <a:spcPts val="3640"/>
                </a:lnSpc>
              </a:pPr>
              <a:r>
                <a:rPr lang="en-US" sz="2800">
                  <a:solidFill>
                    <a:srgbClr val="0F2A37"/>
                  </a:solidFill>
                  <a:latin typeface="TT Drugs"/>
                </a:rPr>
                <a:t>Result</a:t>
              </a:r>
              <a:r>
                <a:rPr lang="en-US" sz="1200">
                  <a:solidFill>
                    <a:srgbClr val="0F2A37"/>
                  </a:solidFill>
                  <a:latin typeface="Arimo"/>
                </a:rPr>
                <a:t> </a:t>
              </a:r>
            </a:p>
          </p:txBody>
        </p:sp>
        <p:sp>
          <p:nvSpPr>
            <p:cNvPr id="21" name="TextBox 21"/>
            <p:cNvSpPr txBox="1"/>
            <p:nvPr/>
          </p:nvSpPr>
          <p:spPr>
            <a:xfrm>
              <a:off x="0" y="-38100"/>
              <a:ext cx="3029946" cy="749267"/>
            </a:xfrm>
            <a:prstGeom prst="rect">
              <a:avLst/>
            </a:prstGeom>
          </p:spPr>
          <p:txBody>
            <a:bodyPr lIns="0" tIns="0" rIns="0" bIns="0" rtlCol="0" anchor="t">
              <a:spAutoFit/>
            </a:bodyPr>
            <a:lstStyle/>
            <a:p>
              <a:pPr>
                <a:lnSpc>
                  <a:spcPts val="4549"/>
                </a:lnSpc>
              </a:pPr>
              <a:r>
                <a:rPr lang="en-US" sz="3499">
                  <a:solidFill>
                    <a:srgbClr val="0F2A37"/>
                  </a:solidFill>
                  <a:latin typeface="TT Drugs Bold"/>
                </a:rPr>
                <a:t>03</a:t>
              </a:r>
            </a:p>
          </p:txBody>
        </p:sp>
      </p:grpSp>
      <p:grpSp>
        <p:nvGrpSpPr>
          <p:cNvPr id="22" name="Group 22"/>
          <p:cNvGrpSpPr/>
          <p:nvPr/>
        </p:nvGrpSpPr>
        <p:grpSpPr>
          <a:xfrm>
            <a:off x="10374907" y="3940327"/>
            <a:ext cx="2262320" cy="1221020"/>
            <a:chOff x="0" y="0"/>
            <a:chExt cx="3016427" cy="1628027"/>
          </a:xfrm>
        </p:grpSpPr>
        <p:sp>
          <p:nvSpPr>
            <p:cNvPr id="23" name="TextBox 23"/>
            <p:cNvSpPr txBox="1"/>
            <p:nvPr/>
          </p:nvSpPr>
          <p:spPr>
            <a:xfrm>
              <a:off x="0" y="1034277"/>
              <a:ext cx="3016427" cy="593750"/>
            </a:xfrm>
            <a:prstGeom prst="rect">
              <a:avLst/>
            </a:prstGeom>
          </p:spPr>
          <p:txBody>
            <a:bodyPr lIns="0" tIns="0" rIns="0" bIns="0" rtlCol="0" anchor="t">
              <a:spAutoFit/>
            </a:bodyPr>
            <a:lstStyle/>
            <a:p>
              <a:pPr>
                <a:lnSpc>
                  <a:spcPts val="3640"/>
                </a:lnSpc>
              </a:pPr>
              <a:r>
                <a:rPr lang="en-US" sz="2800">
                  <a:solidFill>
                    <a:srgbClr val="0F2A37"/>
                  </a:solidFill>
                  <a:latin typeface="TT Drugs"/>
                </a:rPr>
                <a:t>Best model</a:t>
              </a:r>
            </a:p>
          </p:txBody>
        </p:sp>
        <p:sp>
          <p:nvSpPr>
            <p:cNvPr id="24" name="TextBox 24"/>
            <p:cNvSpPr txBox="1"/>
            <p:nvPr/>
          </p:nvSpPr>
          <p:spPr>
            <a:xfrm>
              <a:off x="0" y="-38100"/>
              <a:ext cx="3016427" cy="749267"/>
            </a:xfrm>
            <a:prstGeom prst="rect">
              <a:avLst/>
            </a:prstGeom>
          </p:spPr>
          <p:txBody>
            <a:bodyPr lIns="0" tIns="0" rIns="0" bIns="0" rtlCol="0" anchor="t">
              <a:spAutoFit/>
            </a:bodyPr>
            <a:lstStyle/>
            <a:p>
              <a:pPr>
                <a:lnSpc>
                  <a:spcPts val="4549"/>
                </a:lnSpc>
              </a:pPr>
              <a:r>
                <a:rPr lang="en-US" sz="3499">
                  <a:solidFill>
                    <a:srgbClr val="0F2A37"/>
                  </a:solidFill>
                  <a:latin typeface="TT Drugs Bold"/>
                </a:rPr>
                <a:t>04</a:t>
              </a:r>
            </a:p>
          </p:txBody>
        </p:sp>
      </p:grpSp>
      <p:grpSp>
        <p:nvGrpSpPr>
          <p:cNvPr id="25" name="Group 25"/>
          <p:cNvGrpSpPr/>
          <p:nvPr/>
        </p:nvGrpSpPr>
        <p:grpSpPr>
          <a:xfrm>
            <a:off x="13141598" y="3940327"/>
            <a:ext cx="2262320" cy="1680461"/>
            <a:chOff x="0" y="0"/>
            <a:chExt cx="3016427" cy="2240615"/>
          </a:xfrm>
        </p:grpSpPr>
        <p:sp>
          <p:nvSpPr>
            <p:cNvPr id="26" name="TextBox 26"/>
            <p:cNvSpPr txBox="1"/>
            <p:nvPr/>
          </p:nvSpPr>
          <p:spPr>
            <a:xfrm>
              <a:off x="0" y="1034277"/>
              <a:ext cx="3016427" cy="1206338"/>
            </a:xfrm>
            <a:prstGeom prst="rect">
              <a:avLst/>
            </a:prstGeom>
          </p:spPr>
          <p:txBody>
            <a:bodyPr lIns="0" tIns="0" rIns="0" bIns="0" rtlCol="0" anchor="t">
              <a:spAutoFit/>
            </a:bodyPr>
            <a:lstStyle/>
            <a:p>
              <a:pPr>
                <a:lnSpc>
                  <a:spcPts val="3640"/>
                </a:lnSpc>
              </a:pPr>
              <a:r>
                <a:rPr lang="en-US" sz="2800">
                  <a:solidFill>
                    <a:srgbClr val="0F2A37"/>
                  </a:solidFill>
                  <a:latin typeface="TT Drugs"/>
                </a:rPr>
                <a:t>Conclusion</a:t>
              </a:r>
            </a:p>
            <a:p>
              <a:pPr>
                <a:lnSpc>
                  <a:spcPts val="3640"/>
                </a:lnSpc>
              </a:pPr>
              <a:endParaRPr lang="en-US" sz="2800">
                <a:solidFill>
                  <a:srgbClr val="0F2A37"/>
                </a:solidFill>
                <a:latin typeface="TT Drugs"/>
              </a:endParaRPr>
            </a:p>
          </p:txBody>
        </p:sp>
        <p:sp>
          <p:nvSpPr>
            <p:cNvPr id="27" name="TextBox 27"/>
            <p:cNvSpPr txBox="1"/>
            <p:nvPr/>
          </p:nvSpPr>
          <p:spPr>
            <a:xfrm>
              <a:off x="0" y="-38100"/>
              <a:ext cx="3016427" cy="749267"/>
            </a:xfrm>
            <a:prstGeom prst="rect">
              <a:avLst/>
            </a:prstGeom>
          </p:spPr>
          <p:txBody>
            <a:bodyPr lIns="0" tIns="0" rIns="0" bIns="0" rtlCol="0" anchor="t">
              <a:spAutoFit/>
            </a:bodyPr>
            <a:lstStyle/>
            <a:p>
              <a:pPr>
                <a:lnSpc>
                  <a:spcPts val="4549"/>
                </a:lnSpc>
              </a:pPr>
              <a:r>
                <a:rPr lang="en-US" sz="3499">
                  <a:solidFill>
                    <a:srgbClr val="0F2A37"/>
                  </a:solidFill>
                  <a:latin typeface="TT Drugs Bold"/>
                </a:rPr>
                <a:t>05</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6792" y="3248361"/>
            <a:ext cx="8825308" cy="8229600"/>
          </a:xfrm>
          <a:prstGeom prst="rect">
            <a:avLst/>
          </a:prstGeom>
        </p:spPr>
      </p:pic>
      <p:pic>
        <p:nvPicPr>
          <p:cNvPr id="3" name="Picture 3"/>
          <p:cNvPicPr>
            <a:picLocks noChangeAspect="1"/>
          </p:cNvPicPr>
          <p:nvPr/>
        </p:nvPicPr>
        <p:blipFill>
          <a:blip r:embed="rId3"/>
          <a:srcRect/>
          <a:stretch>
            <a:fillRect/>
          </a:stretch>
        </p:blipFill>
        <p:spPr>
          <a:xfrm rot="-2903874">
            <a:off x="-1262775" y="-2893697"/>
            <a:ext cx="10898092" cy="9522208"/>
          </a:xfrm>
          <a:prstGeom prst="rect">
            <a:avLst/>
          </a:prstGeom>
        </p:spPr>
      </p:pic>
      <p:pic>
        <p:nvPicPr>
          <p:cNvPr id="4" name="Picture 4"/>
          <p:cNvPicPr>
            <a:picLocks noChangeAspect="1"/>
          </p:cNvPicPr>
          <p:nvPr/>
        </p:nvPicPr>
        <p:blipFill>
          <a:blip r:embed="rId4"/>
          <a:srcRect/>
          <a:stretch>
            <a:fillRect/>
          </a:stretch>
        </p:blipFill>
        <p:spPr>
          <a:xfrm>
            <a:off x="7181801" y="4540590"/>
            <a:ext cx="6741277" cy="9125247"/>
          </a:xfrm>
          <a:prstGeom prst="rect">
            <a:avLst/>
          </a:prstGeom>
        </p:spPr>
      </p:pic>
      <p:grpSp>
        <p:nvGrpSpPr>
          <p:cNvPr id="5" name="Group 5"/>
          <p:cNvGrpSpPr/>
          <p:nvPr/>
        </p:nvGrpSpPr>
        <p:grpSpPr>
          <a:xfrm>
            <a:off x="11045320" y="4246053"/>
            <a:ext cx="6213980" cy="1794893"/>
            <a:chOff x="0" y="0"/>
            <a:chExt cx="8285306" cy="2393191"/>
          </a:xfrm>
        </p:grpSpPr>
        <p:sp>
          <p:nvSpPr>
            <p:cNvPr id="6" name="TextBox 6"/>
            <p:cNvSpPr txBox="1"/>
            <p:nvPr/>
          </p:nvSpPr>
          <p:spPr>
            <a:xfrm>
              <a:off x="0" y="-19050"/>
              <a:ext cx="8285306" cy="1483285"/>
            </a:xfrm>
            <a:prstGeom prst="rect">
              <a:avLst/>
            </a:prstGeom>
          </p:spPr>
          <p:txBody>
            <a:bodyPr lIns="0" tIns="0" rIns="0" bIns="0" rtlCol="0" anchor="t">
              <a:spAutoFit/>
            </a:bodyPr>
            <a:lstStyle/>
            <a:p>
              <a:pPr>
                <a:lnSpc>
                  <a:spcPts val="8640"/>
                </a:lnSpc>
              </a:pPr>
              <a:r>
                <a:rPr lang="en-US" sz="7200">
                  <a:solidFill>
                    <a:srgbClr val="FFFFFF"/>
                  </a:solidFill>
                  <a:latin typeface="Forum"/>
                </a:rPr>
                <a:t>INTRODUCTION</a:t>
              </a:r>
            </a:p>
          </p:txBody>
        </p:sp>
        <p:sp>
          <p:nvSpPr>
            <p:cNvPr id="7" name="TextBox 7"/>
            <p:cNvSpPr txBox="1"/>
            <p:nvPr/>
          </p:nvSpPr>
          <p:spPr>
            <a:xfrm>
              <a:off x="0" y="1637417"/>
              <a:ext cx="8285306" cy="755775"/>
            </a:xfrm>
            <a:prstGeom prst="rect">
              <a:avLst/>
            </a:prstGeom>
          </p:spPr>
          <p:txBody>
            <a:bodyPr lIns="0" tIns="0" rIns="0" bIns="0" rtlCol="0" anchor="t">
              <a:spAutoFit/>
            </a:bodyPr>
            <a:lstStyle/>
            <a:p>
              <a:pPr>
                <a:lnSpc>
                  <a:spcPts val="454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78827">
            <a:off x="11626009" y="-412861"/>
            <a:ext cx="5630942" cy="5060808"/>
          </a:xfrm>
          <a:prstGeom prst="rect">
            <a:avLst/>
          </a:prstGeom>
        </p:spPr>
      </p:pic>
      <p:pic>
        <p:nvPicPr>
          <p:cNvPr id="3" name="Picture 3"/>
          <p:cNvPicPr>
            <a:picLocks noChangeAspect="1"/>
          </p:cNvPicPr>
          <p:nvPr/>
        </p:nvPicPr>
        <p:blipFill>
          <a:blip r:embed="rId3"/>
          <a:srcRect/>
          <a:stretch>
            <a:fillRect/>
          </a:stretch>
        </p:blipFill>
        <p:spPr>
          <a:xfrm rot="5400000">
            <a:off x="12195199" y="4791795"/>
            <a:ext cx="7776569" cy="6794777"/>
          </a:xfrm>
          <a:prstGeom prst="rect">
            <a:avLst/>
          </a:prstGeom>
        </p:spPr>
      </p:pic>
      <p:grpSp>
        <p:nvGrpSpPr>
          <p:cNvPr id="4" name="Group 4"/>
          <p:cNvGrpSpPr/>
          <p:nvPr/>
        </p:nvGrpSpPr>
        <p:grpSpPr>
          <a:xfrm>
            <a:off x="1366552" y="1587962"/>
            <a:ext cx="9817749" cy="8185085"/>
            <a:chOff x="0" y="-28575"/>
            <a:chExt cx="13090332" cy="10913447"/>
          </a:xfrm>
        </p:grpSpPr>
        <p:sp>
          <p:nvSpPr>
            <p:cNvPr id="5" name="TextBox 5"/>
            <p:cNvSpPr txBox="1"/>
            <p:nvPr/>
          </p:nvSpPr>
          <p:spPr>
            <a:xfrm>
              <a:off x="0" y="-28575"/>
              <a:ext cx="13090332" cy="7748959"/>
            </a:xfrm>
            <a:prstGeom prst="rect">
              <a:avLst/>
            </a:prstGeom>
          </p:spPr>
          <p:txBody>
            <a:bodyPr lIns="0" tIns="0" rIns="0" bIns="0" rtlCol="0" anchor="t">
              <a:spAutoFit/>
            </a:bodyPr>
            <a:lstStyle/>
            <a:p>
              <a:pPr>
                <a:lnSpc>
                  <a:spcPts val="3571"/>
                </a:lnSpc>
              </a:pPr>
              <a:r>
                <a:rPr lang="en-US" sz="2400" b="1" dirty="0">
                  <a:solidFill>
                    <a:schemeClr val="bg1">
                      <a:lumMod val="85000"/>
                    </a:schemeClr>
                  </a:solidFill>
                </a:rPr>
                <a:t>PROPLEM :</a:t>
              </a:r>
            </a:p>
            <a:p>
              <a:pPr>
                <a:lnSpc>
                  <a:spcPts val="3571"/>
                </a:lnSpc>
              </a:pPr>
              <a:endParaRPr lang="en-US" sz="2400" dirty="0">
                <a:solidFill>
                  <a:srgbClr val="FFFFFF"/>
                </a:solidFill>
                <a:latin typeface="TT Drugs Bold"/>
              </a:endParaRPr>
            </a:p>
            <a:p>
              <a:r>
                <a:rPr lang="en-US" sz="2400" dirty="0">
                  <a:solidFill>
                    <a:schemeClr val="bg1">
                      <a:lumMod val="85000"/>
                    </a:schemeClr>
                  </a:solidFill>
                </a:rPr>
                <a:t>With the large number of traffic accidents insurance companies receive claims for financial compensation to the beneficiaries, and with the many claims appear multiple fraud cases and undeserved financial claims, so insurance companies face difficulty in identifying and detecting fraud in car accidents, insurance companies need a solution to help them detect fraud and identify the factors and causes of fraud, based on all factors related to the accident .</a:t>
              </a:r>
              <a:endParaRPr lang="en-SA" sz="2400" dirty="0">
                <a:solidFill>
                  <a:schemeClr val="bg1">
                    <a:lumMod val="85000"/>
                  </a:schemeClr>
                </a:solidFill>
              </a:endParaRPr>
            </a:p>
            <a:p>
              <a:pPr>
                <a:lnSpc>
                  <a:spcPts val="2339"/>
                </a:lnSpc>
              </a:pPr>
              <a:endParaRPr lang="en-US" sz="3200" dirty="0">
                <a:solidFill>
                  <a:srgbClr val="FFFFFF"/>
                </a:solidFill>
                <a:latin typeface="TT Drugs"/>
              </a:endParaRPr>
            </a:p>
            <a:p>
              <a:pPr>
                <a:lnSpc>
                  <a:spcPts val="2339"/>
                </a:lnSpc>
              </a:pPr>
              <a:endParaRPr lang="en-US" sz="2747" dirty="0">
                <a:solidFill>
                  <a:srgbClr val="FFFFFF"/>
                </a:solidFill>
                <a:latin typeface="TT Drugs"/>
              </a:endParaRPr>
            </a:p>
            <a:p>
              <a:pPr>
                <a:lnSpc>
                  <a:spcPts val="2339"/>
                </a:lnSpc>
              </a:pPr>
              <a:endParaRPr lang="en-US" sz="2747" dirty="0">
                <a:solidFill>
                  <a:srgbClr val="FFFFFF"/>
                </a:solidFill>
                <a:latin typeface="TT Drugs"/>
              </a:endParaRPr>
            </a:p>
            <a:p>
              <a:pPr>
                <a:lnSpc>
                  <a:spcPts val="3575"/>
                </a:lnSpc>
              </a:pPr>
              <a:r>
                <a:rPr lang="en-US" sz="2400" b="1" dirty="0">
                  <a:solidFill>
                    <a:schemeClr val="bg1">
                      <a:lumMod val="85000"/>
                    </a:schemeClr>
                  </a:solidFill>
                </a:rPr>
                <a:t>SOLUTION  :</a:t>
              </a:r>
            </a:p>
            <a:p>
              <a:pPr>
                <a:lnSpc>
                  <a:spcPts val="3575"/>
                </a:lnSpc>
              </a:pPr>
              <a:endParaRPr lang="en-US" sz="2400" b="1" dirty="0">
                <a:solidFill>
                  <a:schemeClr val="bg1">
                    <a:lumMod val="85000"/>
                  </a:schemeClr>
                </a:solidFill>
              </a:endParaRPr>
            </a:p>
            <a:p>
              <a:pPr>
                <a:lnSpc>
                  <a:spcPts val="2339"/>
                </a:lnSpc>
              </a:pPr>
              <a:r>
                <a:rPr lang="en-US" sz="2400" dirty="0">
                  <a:solidFill>
                    <a:schemeClr val="bg1">
                      <a:lumMod val="85000"/>
                    </a:schemeClr>
                  </a:solidFill>
                </a:rPr>
                <a:t>IN THIS PROJECT, WE ARE GOING TO DEVELOP A CLASSIFICATION MODEL TO DETECT FRAUD.</a:t>
              </a:r>
            </a:p>
            <a:p>
              <a:pPr>
                <a:lnSpc>
                  <a:spcPts val="2339"/>
                </a:lnSpc>
              </a:pPr>
              <a:endParaRPr lang="en-US" sz="1799" dirty="0">
                <a:solidFill>
                  <a:srgbClr val="FFFFFF"/>
                </a:solidFill>
                <a:latin typeface="TT Drugs"/>
              </a:endParaRPr>
            </a:p>
          </p:txBody>
        </p:sp>
        <p:sp>
          <p:nvSpPr>
            <p:cNvPr id="6" name="TextBox 6"/>
            <p:cNvSpPr txBox="1"/>
            <p:nvPr/>
          </p:nvSpPr>
          <p:spPr>
            <a:xfrm>
              <a:off x="0" y="10383074"/>
              <a:ext cx="13090332" cy="501798"/>
            </a:xfrm>
            <a:prstGeom prst="rect">
              <a:avLst/>
            </a:prstGeom>
          </p:spPr>
          <p:txBody>
            <a:bodyPr lIns="0" tIns="0" rIns="0" bIns="0" rtlCol="0" anchor="t">
              <a:spAutoFit/>
            </a:bodyPr>
            <a:lstStyle/>
            <a:p>
              <a:pPr>
                <a:lnSpc>
                  <a:spcPts val="3061"/>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6792" y="3248361"/>
            <a:ext cx="8825308" cy="8229600"/>
          </a:xfrm>
          <a:prstGeom prst="rect">
            <a:avLst/>
          </a:prstGeom>
        </p:spPr>
      </p:pic>
      <p:pic>
        <p:nvPicPr>
          <p:cNvPr id="3" name="Picture 3"/>
          <p:cNvPicPr>
            <a:picLocks noChangeAspect="1"/>
          </p:cNvPicPr>
          <p:nvPr/>
        </p:nvPicPr>
        <p:blipFill>
          <a:blip r:embed="rId3"/>
          <a:srcRect/>
          <a:stretch>
            <a:fillRect/>
          </a:stretch>
        </p:blipFill>
        <p:spPr>
          <a:xfrm rot="-2903874">
            <a:off x="-1262775" y="-2893697"/>
            <a:ext cx="10898092" cy="9522208"/>
          </a:xfrm>
          <a:prstGeom prst="rect">
            <a:avLst/>
          </a:prstGeom>
        </p:spPr>
      </p:pic>
      <p:pic>
        <p:nvPicPr>
          <p:cNvPr id="4" name="Picture 4"/>
          <p:cNvPicPr>
            <a:picLocks noChangeAspect="1"/>
          </p:cNvPicPr>
          <p:nvPr/>
        </p:nvPicPr>
        <p:blipFill>
          <a:blip r:embed="rId4"/>
          <a:srcRect/>
          <a:stretch>
            <a:fillRect/>
          </a:stretch>
        </p:blipFill>
        <p:spPr>
          <a:xfrm>
            <a:off x="7181801" y="4540590"/>
            <a:ext cx="6741277" cy="9125247"/>
          </a:xfrm>
          <a:prstGeom prst="rect">
            <a:avLst/>
          </a:prstGeom>
        </p:spPr>
      </p:pic>
      <p:grpSp>
        <p:nvGrpSpPr>
          <p:cNvPr id="5" name="Group 5"/>
          <p:cNvGrpSpPr/>
          <p:nvPr/>
        </p:nvGrpSpPr>
        <p:grpSpPr>
          <a:xfrm>
            <a:off x="11784784" y="4246053"/>
            <a:ext cx="6213980" cy="1794893"/>
            <a:chOff x="0" y="0"/>
            <a:chExt cx="8285306" cy="2393191"/>
          </a:xfrm>
        </p:grpSpPr>
        <p:sp>
          <p:nvSpPr>
            <p:cNvPr id="6" name="TextBox 6"/>
            <p:cNvSpPr txBox="1"/>
            <p:nvPr/>
          </p:nvSpPr>
          <p:spPr>
            <a:xfrm>
              <a:off x="0" y="-19050"/>
              <a:ext cx="8285306" cy="1483285"/>
            </a:xfrm>
            <a:prstGeom prst="rect">
              <a:avLst/>
            </a:prstGeom>
          </p:spPr>
          <p:txBody>
            <a:bodyPr lIns="0" tIns="0" rIns="0" bIns="0" rtlCol="0" anchor="t">
              <a:spAutoFit/>
            </a:bodyPr>
            <a:lstStyle/>
            <a:p>
              <a:pPr>
                <a:lnSpc>
                  <a:spcPts val="8640"/>
                </a:lnSpc>
              </a:pPr>
              <a:r>
                <a:rPr lang="en-US" sz="7200">
                  <a:solidFill>
                    <a:srgbClr val="FFFFFF"/>
                  </a:solidFill>
                  <a:latin typeface="Forum"/>
                </a:rPr>
                <a:t>DATA</a:t>
              </a:r>
            </a:p>
          </p:txBody>
        </p:sp>
        <p:sp>
          <p:nvSpPr>
            <p:cNvPr id="7" name="TextBox 7"/>
            <p:cNvSpPr txBox="1"/>
            <p:nvPr/>
          </p:nvSpPr>
          <p:spPr>
            <a:xfrm>
              <a:off x="0" y="1637417"/>
              <a:ext cx="8285306" cy="755775"/>
            </a:xfrm>
            <a:prstGeom prst="rect">
              <a:avLst/>
            </a:prstGeom>
          </p:spPr>
          <p:txBody>
            <a:bodyPr lIns="0" tIns="0" rIns="0" bIns="0" rtlCol="0" anchor="t">
              <a:spAutoFit/>
            </a:bodyPr>
            <a:lstStyle/>
            <a:p>
              <a:pPr>
                <a:lnSpc>
                  <a:spcPts val="454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05" b="1705"/>
          <a:stretch>
            <a:fillRect/>
          </a:stretch>
        </p:blipFill>
        <p:spPr>
          <a:xfrm rot="-1739433">
            <a:off x="11257563" y="-3827532"/>
            <a:ext cx="7998834" cy="10405430"/>
          </a:xfrm>
          <a:prstGeom prst="rect">
            <a:avLst/>
          </a:prstGeom>
        </p:spPr>
      </p:pic>
      <p:pic>
        <p:nvPicPr>
          <p:cNvPr id="3" name="Picture 3"/>
          <p:cNvPicPr>
            <a:picLocks noChangeAspect="1"/>
          </p:cNvPicPr>
          <p:nvPr/>
        </p:nvPicPr>
        <p:blipFill>
          <a:blip r:embed="rId3"/>
          <a:srcRect/>
          <a:stretch>
            <a:fillRect/>
          </a:stretch>
        </p:blipFill>
        <p:spPr>
          <a:xfrm rot="-6460999">
            <a:off x="-222040" y="-5095622"/>
            <a:ext cx="5758981" cy="11575841"/>
          </a:xfrm>
          <a:prstGeom prst="rect">
            <a:avLst/>
          </a:prstGeom>
        </p:spPr>
      </p:pic>
      <p:sp>
        <p:nvSpPr>
          <p:cNvPr id="4" name="TextBox 4"/>
          <p:cNvSpPr txBox="1"/>
          <p:nvPr/>
        </p:nvSpPr>
        <p:spPr>
          <a:xfrm>
            <a:off x="581059" y="3590448"/>
            <a:ext cx="7780139" cy="2215403"/>
          </a:xfrm>
          <a:prstGeom prst="rect">
            <a:avLst/>
          </a:prstGeom>
        </p:spPr>
        <p:txBody>
          <a:bodyPr lIns="0" tIns="0" rIns="0" bIns="0" rtlCol="0" anchor="t">
            <a:spAutoFit/>
          </a:bodyPr>
          <a:lstStyle/>
          <a:p>
            <a:pPr>
              <a:lnSpc>
                <a:spcPts val="8640"/>
              </a:lnSpc>
            </a:pPr>
            <a:r>
              <a:rPr lang="en-US" sz="7200">
                <a:solidFill>
                  <a:srgbClr val="0F2A37"/>
                </a:solidFill>
                <a:latin typeface="Forum"/>
              </a:rPr>
              <a:t>DATA DESCRIPTION</a:t>
            </a:r>
          </a:p>
          <a:p>
            <a:pPr>
              <a:lnSpc>
                <a:spcPts val="8640"/>
              </a:lnSpc>
            </a:pPr>
            <a:endParaRPr lang="en-US" sz="7200">
              <a:solidFill>
                <a:srgbClr val="0F2A37"/>
              </a:solidFill>
              <a:latin typeface="Forum"/>
            </a:endParaRPr>
          </a:p>
        </p:txBody>
      </p:sp>
      <p:grpSp>
        <p:nvGrpSpPr>
          <p:cNvPr id="5" name="Group 5"/>
          <p:cNvGrpSpPr/>
          <p:nvPr/>
        </p:nvGrpSpPr>
        <p:grpSpPr>
          <a:xfrm>
            <a:off x="457200" y="5143500"/>
            <a:ext cx="13417431" cy="3258879"/>
            <a:chOff x="-360037" y="-883135"/>
            <a:chExt cx="17889908" cy="4345172"/>
          </a:xfrm>
        </p:grpSpPr>
        <p:sp>
          <p:nvSpPr>
            <p:cNvPr id="6" name="TextBox 6"/>
            <p:cNvSpPr txBox="1"/>
            <p:nvPr/>
          </p:nvSpPr>
          <p:spPr>
            <a:xfrm>
              <a:off x="-194892" y="-883135"/>
              <a:ext cx="17724763" cy="1763560"/>
            </a:xfrm>
            <a:prstGeom prst="rect">
              <a:avLst/>
            </a:prstGeom>
          </p:spPr>
          <p:txBody>
            <a:bodyPr wrap="square" lIns="0" tIns="0" rIns="0" bIns="0" rtlCol="0" anchor="t">
              <a:spAutoFit/>
            </a:bodyPr>
            <a:lstStyle/>
            <a:p>
              <a:pPr>
                <a:lnSpc>
                  <a:spcPts val="3640"/>
                </a:lnSpc>
              </a:pPr>
              <a:r>
                <a:rPr lang="en-US" sz="2800" dirty="0">
                  <a:solidFill>
                    <a:srgbClr val="0F2A37"/>
                  </a:solidFill>
                  <a:latin typeface="TT Drugs Bold"/>
                </a:rPr>
                <a:t>Dataset contains 34 columns and more than 11000 record</a:t>
              </a:r>
            </a:p>
            <a:p>
              <a:pPr>
                <a:lnSpc>
                  <a:spcPts val="3640"/>
                </a:lnSpc>
              </a:pPr>
              <a:endParaRPr lang="en-US" dirty="0">
                <a:solidFill>
                  <a:srgbClr val="0F2A37"/>
                </a:solidFill>
                <a:latin typeface="TT Drugs Bold"/>
              </a:endParaRPr>
            </a:p>
            <a:p>
              <a:pPr>
                <a:lnSpc>
                  <a:spcPts val="3640"/>
                </a:lnSpc>
              </a:pPr>
              <a:endParaRPr lang="en-US" dirty="0">
                <a:solidFill>
                  <a:srgbClr val="0F2A37"/>
                </a:solidFill>
                <a:latin typeface="TT Drugs Bold"/>
              </a:endParaRPr>
            </a:p>
          </p:txBody>
        </p:sp>
        <p:sp>
          <p:nvSpPr>
            <p:cNvPr id="7" name="TextBox 7"/>
            <p:cNvSpPr txBox="1"/>
            <p:nvPr/>
          </p:nvSpPr>
          <p:spPr>
            <a:xfrm>
              <a:off x="-360037" y="2951161"/>
              <a:ext cx="14624920" cy="510876"/>
            </a:xfrm>
            <a:prstGeom prst="rect">
              <a:avLst/>
            </a:prstGeom>
          </p:spPr>
          <p:txBody>
            <a:bodyPr lIns="0" tIns="0" rIns="0" bIns="0" rtlCol="0" anchor="t">
              <a:spAutoFit/>
            </a:bodyPr>
            <a:lstStyle/>
            <a:p>
              <a:pPr>
                <a:lnSpc>
                  <a:spcPts val="3120"/>
                </a:lnSpc>
              </a:pPr>
              <a:endParaRPr/>
            </a:p>
          </p:txBody>
        </p:sp>
      </p:grpSp>
      <p:sp>
        <p:nvSpPr>
          <p:cNvPr id="8" name="مربع نص 7">
            <a:extLst>
              <a:ext uri="{FF2B5EF4-FFF2-40B4-BE49-F238E27FC236}">
                <a16:creationId xmlns:a16="http://schemas.microsoft.com/office/drawing/2014/main" id="{8A6F6F77-B5BB-421D-A652-06DA4CE446CD}"/>
              </a:ext>
            </a:extLst>
          </p:cNvPr>
          <p:cNvSpPr txBox="1"/>
          <p:nvPr/>
        </p:nvSpPr>
        <p:spPr>
          <a:xfrm>
            <a:off x="449892" y="6381502"/>
            <a:ext cx="17533307" cy="1877437"/>
          </a:xfrm>
          <a:prstGeom prst="rect">
            <a:avLst/>
          </a:prstGeom>
          <a:noFill/>
        </p:spPr>
        <p:txBody>
          <a:bodyPr wrap="square" rtlCol="1">
            <a:spAutoFit/>
          </a:bodyPr>
          <a:lstStyle/>
          <a:p>
            <a:r>
              <a:rPr lang="en-US" sz="2400" dirty="0">
                <a:solidFill>
                  <a:srgbClr val="0F2A37"/>
                </a:solidFill>
                <a:latin typeface="TT Drugs Bold"/>
              </a:rPr>
              <a:t>Sex | </a:t>
            </a:r>
            <a:r>
              <a:rPr lang="en-US" sz="2400" dirty="0" err="1">
                <a:solidFill>
                  <a:srgbClr val="0F2A37"/>
                </a:solidFill>
                <a:latin typeface="TT Drugs Bold"/>
              </a:rPr>
              <a:t>MaritalStatus</a:t>
            </a:r>
            <a:r>
              <a:rPr lang="en-US" sz="2400" dirty="0">
                <a:solidFill>
                  <a:srgbClr val="0F2A37"/>
                </a:solidFill>
                <a:latin typeface="TT Drugs Bold"/>
              </a:rPr>
              <a:t> | Age |  Fault |  </a:t>
            </a:r>
            <a:r>
              <a:rPr lang="en-US" sz="2400" dirty="0" err="1">
                <a:solidFill>
                  <a:srgbClr val="0F2A37"/>
                </a:solidFill>
                <a:latin typeface="TT Drugs Bold"/>
              </a:rPr>
              <a:t>PolicyType</a:t>
            </a:r>
            <a:r>
              <a:rPr lang="en-US" sz="2400" dirty="0">
                <a:solidFill>
                  <a:srgbClr val="0F2A37"/>
                </a:solidFill>
                <a:latin typeface="TT Drugs Bold"/>
              </a:rPr>
              <a:t> | </a:t>
            </a:r>
            <a:r>
              <a:rPr lang="en-US" sz="2400" dirty="0" err="1">
                <a:solidFill>
                  <a:srgbClr val="0F2A37"/>
                </a:solidFill>
                <a:latin typeface="TT Drugs Bold"/>
              </a:rPr>
              <a:t>VehicleCategory</a:t>
            </a:r>
            <a:r>
              <a:rPr lang="en-US" sz="2400" dirty="0">
                <a:solidFill>
                  <a:srgbClr val="0F2A37"/>
                </a:solidFill>
                <a:latin typeface="TT Drugs Bold"/>
              </a:rPr>
              <a:t> | </a:t>
            </a:r>
            <a:r>
              <a:rPr lang="en-US" sz="2400" dirty="0" err="1">
                <a:solidFill>
                  <a:srgbClr val="0F2A37"/>
                </a:solidFill>
                <a:latin typeface="TT Drugs Bold"/>
              </a:rPr>
              <a:t>VehiclePrice</a:t>
            </a:r>
            <a:r>
              <a:rPr lang="en-US" sz="2400" dirty="0">
                <a:solidFill>
                  <a:srgbClr val="0F2A37"/>
                </a:solidFill>
                <a:latin typeface="TT Drugs Bold"/>
              </a:rPr>
              <a:t> | </a:t>
            </a:r>
            <a:r>
              <a:rPr lang="en-US" sz="2400" dirty="0" err="1">
                <a:solidFill>
                  <a:srgbClr val="0F2A37"/>
                </a:solidFill>
                <a:latin typeface="TT Drugs Bold"/>
              </a:rPr>
              <a:t>RepNumber</a:t>
            </a:r>
            <a:r>
              <a:rPr lang="en-US" sz="2400" dirty="0">
                <a:solidFill>
                  <a:srgbClr val="0F2A37"/>
                </a:solidFill>
                <a:latin typeface="TT Drugs Bold"/>
              </a:rPr>
              <a:t> | Deductible | </a:t>
            </a:r>
            <a:r>
              <a:rPr lang="en-US" sz="2400" dirty="0" err="1">
                <a:solidFill>
                  <a:srgbClr val="0F2A37"/>
                </a:solidFill>
                <a:latin typeface="TT Drugs Bold"/>
              </a:rPr>
              <a:t>DriverRating</a:t>
            </a:r>
            <a:r>
              <a:rPr lang="en-US" sz="2400" dirty="0">
                <a:solidFill>
                  <a:srgbClr val="0F2A37"/>
                </a:solidFill>
                <a:latin typeface="TT Drugs Bold"/>
              </a:rPr>
              <a:t> | </a:t>
            </a:r>
            <a:r>
              <a:rPr lang="en-US" sz="2400" dirty="0" err="1">
                <a:solidFill>
                  <a:srgbClr val="0F2A37"/>
                </a:solidFill>
                <a:latin typeface="TT Drugs Bold"/>
              </a:rPr>
              <a:t>Days_Policy_Accident</a:t>
            </a:r>
            <a:r>
              <a:rPr lang="en-US" sz="2400" dirty="0">
                <a:solidFill>
                  <a:srgbClr val="0F2A37"/>
                </a:solidFill>
                <a:latin typeface="TT Drugs Bold"/>
              </a:rPr>
              <a:t> | </a:t>
            </a:r>
            <a:r>
              <a:rPr lang="en-US" sz="2400" dirty="0" err="1">
                <a:solidFill>
                  <a:srgbClr val="0F2A37"/>
                </a:solidFill>
                <a:latin typeface="TT Drugs Bold"/>
              </a:rPr>
              <a:t>Days_Policy_Claim</a:t>
            </a:r>
            <a:r>
              <a:rPr lang="en-US" sz="2400" dirty="0">
                <a:solidFill>
                  <a:srgbClr val="0F2A37"/>
                </a:solidFill>
                <a:latin typeface="TT Drugs Bold"/>
              </a:rPr>
              <a:t> | </a:t>
            </a:r>
            <a:r>
              <a:rPr lang="en-US" sz="2400" dirty="0" err="1">
                <a:solidFill>
                  <a:srgbClr val="0F2A37"/>
                </a:solidFill>
                <a:latin typeface="TT Drugs Bold"/>
              </a:rPr>
              <a:t>PastNumberOfClaims</a:t>
            </a:r>
            <a:r>
              <a:rPr lang="en-US" sz="2400" dirty="0">
                <a:solidFill>
                  <a:srgbClr val="0F2A37"/>
                </a:solidFill>
                <a:latin typeface="TT Drugs Bold"/>
              </a:rPr>
              <a:t> | </a:t>
            </a:r>
            <a:r>
              <a:rPr lang="en-US" sz="2400" dirty="0" err="1">
                <a:solidFill>
                  <a:srgbClr val="0F2A37"/>
                </a:solidFill>
                <a:latin typeface="TT Drugs Bold"/>
              </a:rPr>
              <a:t>AgeOfVehicle</a:t>
            </a:r>
            <a:r>
              <a:rPr lang="en-US" sz="2400" dirty="0">
                <a:solidFill>
                  <a:srgbClr val="0F2A37"/>
                </a:solidFill>
                <a:latin typeface="TT Drugs Bold"/>
              </a:rPr>
              <a:t> | </a:t>
            </a:r>
            <a:r>
              <a:rPr lang="en-US" sz="2400" dirty="0" err="1">
                <a:solidFill>
                  <a:srgbClr val="0F2A37"/>
                </a:solidFill>
                <a:latin typeface="TT Drugs Bold"/>
              </a:rPr>
              <a:t>AgeOfPolicyHolder</a:t>
            </a:r>
            <a:r>
              <a:rPr lang="en-US" sz="2400" dirty="0">
                <a:solidFill>
                  <a:srgbClr val="0F2A37"/>
                </a:solidFill>
                <a:latin typeface="TT Drugs Bold"/>
              </a:rPr>
              <a:t> | </a:t>
            </a:r>
            <a:r>
              <a:rPr lang="en-US" sz="2400" dirty="0" err="1">
                <a:solidFill>
                  <a:srgbClr val="0F2A37"/>
                </a:solidFill>
                <a:latin typeface="TT Drugs Bold"/>
              </a:rPr>
              <a:t>PoliceReportFiled</a:t>
            </a:r>
            <a:r>
              <a:rPr lang="en-US" sz="2400" dirty="0">
                <a:solidFill>
                  <a:srgbClr val="0F2A37"/>
                </a:solidFill>
                <a:latin typeface="TT Drugs Bold"/>
              </a:rPr>
              <a:t> | </a:t>
            </a:r>
            <a:r>
              <a:rPr lang="en-US" sz="2400" dirty="0" err="1">
                <a:solidFill>
                  <a:srgbClr val="0F2A37"/>
                </a:solidFill>
                <a:latin typeface="TT Drugs Bold"/>
              </a:rPr>
              <a:t>WitnessPresent</a:t>
            </a:r>
            <a:r>
              <a:rPr lang="en-US" sz="2400" dirty="0">
                <a:solidFill>
                  <a:srgbClr val="0F2A37"/>
                </a:solidFill>
                <a:latin typeface="TT Drugs Bold"/>
              </a:rPr>
              <a:t> | </a:t>
            </a:r>
            <a:r>
              <a:rPr lang="en-US" sz="2400" dirty="0" err="1">
                <a:solidFill>
                  <a:srgbClr val="0F2A37"/>
                </a:solidFill>
                <a:latin typeface="TT Drugs Bold"/>
              </a:rPr>
              <a:t>AgentType</a:t>
            </a:r>
            <a:r>
              <a:rPr lang="en-US" sz="2400" dirty="0">
                <a:solidFill>
                  <a:srgbClr val="0F2A37"/>
                </a:solidFill>
                <a:latin typeface="TT Drugs Bold"/>
              </a:rPr>
              <a:t> | </a:t>
            </a:r>
            <a:r>
              <a:rPr lang="en-US" sz="2400" dirty="0" err="1">
                <a:solidFill>
                  <a:srgbClr val="0F2A37"/>
                </a:solidFill>
                <a:latin typeface="TT Drugs Bold"/>
              </a:rPr>
              <a:t>NumberOfSuppliments</a:t>
            </a:r>
            <a:r>
              <a:rPr lang="en-US" sz="2400" dirty="0">
                <a:solidFill>
                  <a:srgbClr val="0F2A37"/>
                </a:solidFill>
                <a:latin typeface="TT Drugs Bold"/>
              </a:rPr>
              <a:t> | </a:t>
            </a:r>
            <a:r>
              <a:rPr lang="en-US" sz="2400" dirty="0" err="1">
                <a:solidFill>
                  <a:srgbClr val="0F2A37"/>
                </a:solidFill>
                <a:latin typeface="TT Drugs Bold"/>
              </a:rPr>
              <a:t>AddressChange_Claim</a:t>
            </a:r>
            <a:r>
              <a:rPr lang="en-US" sz="2400" dirty="0">
                <a:solidFill>
                  <a:srgbClr val="0F2A37"/>
                </a:solidFill>
                <a:latin typeface="TT Drugs Bold"/>
              </a:rPr>
              <a:t> | </a:t>
            </a:r>
            <a:r>
              <a:rPr lang="en-US" sz="2400" dirty="0" err="1">
                <a:solidFill>
                  <a:srgbClr val="0F2A37"/>
                </a:solidFill>
                <a:latin typeface="TT Drugs Bold"/>
              </a:rPr>
              <a:t>NumberOfCars</a:t>
            </a:r>
            <a:r>
              <a:rPr lang="en-US" sz="2400" dirty="0">
                <a:solidFill>
                  <a:srgbClr val="0F2A37"/>
                </a:solidFill>
                <a:latin typeface="TT Drugs Bold"/>
              </a:rPr>
              <a:t> | </a:t>
            </a:r>
            <a:r>
              <a:rPr lang="en-US" sz="2400" dirty="0" err="1">
                <a:solidFill>
                  <a:srgbClr val="0F2A37"/>
                </a:solidFill>
                <a:latin typeface="TT Drugs Bold"/>
              </a:rPr>
              <a:t>BasePolicy</a:t>
            </a:r>
            <a:r>
              <a:rPr lang="en-US" sz="2400" dirty="0">
                <a:solidFill>
                  <a:srgbClr val="0F2A37"/>
                </a:solidFill>
                <a:latin typeface="TT Drugs Bold"/>
              </a:rPr>
              <a:t> | </a:t>
            </a:r>
            <a:r>
              <a:rPr lang="en-US" sz="2400" dirty="0" err="1">
                <a:solidFill>
                  <a:srgbClr val="0F2A37"/>
                </a:solidFill>
                <a:latin typeface="TT Drugs Bold"/>
              </a:rPr>
              <a:t>ClaimSize</a:t>
            </a:r>
            <a:r>
              <a:rPr lang="en-US" sz="2400" dirty="0">
                <a:solidFill>
                  <a:srgbClr val="0F2A37"/>
                </a:solidFill>
                <a:latin typeface="TT Drugs Bold"/>
              </a:rPr>
              <a:t>.</a:t>
            </a:r>
          </a:p>
          <a:p>
            <a:endParaRPr lang="ar-SA"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6792" y="3248361"/>
            <a:ext cx="8825308" cy="8229600"/>
          </a:xfrm>
          <a:prstGeom prst="rect">
            <a:avLst/>
          </a:prstGeom>
        </p:spPr>
      </p:pic>
      <p:pic>
        <p:nvPicPr>
          <p:cNvPr id="3" name="Picture 3"/>
          <p:cNvPicPr>
            <a:picLocks noChangeAspect="1"/>
          </p:cNvPicPr>
          <p:nvPr/>
        </p:nvPicPr>
        <p:blipFill>
          <a:blip r:embed="rId3"/>
          <a:srcRect/>
          <a:stretch>
            <a:fillRect/>
          </a:stretch>
        </p:blipFill>
        <p:spPr>
          <a:xfrm rot="-2903874">
            <a:off x="-1262775" y="-2893697"/>
            <a:ext cx="10898092" cy="9522208"/>
          </a:xfrm>
          <a:prstGeom prst="rect">
            <a:avLst/>
          </a:prstGeom>
        </p:spPr>
      </p:pic>
      <p:pic>
        <p:nvPicPr>
          <p:cNvPr id="4" name="Picture 4"/>
          <p:cNvPicPr>
            <a:picLocks noChangeAspect="1"/>
          </p:cNvPicPr>
          <p:nvPr/>
        </p:nvPicPr>
        <p:blipFill>
          <a:blip r:embed="rId4"/>
          <a:srcRect/>
          <a:stretch>
            <a:fillRect/>
          </a:stretch>
        </p:blipFill>
        <p:spPr>
          <a:xfrm>
            <a:off x="7181801" y="4540590"/>
            <a:ext cx="6741277" cy="9125247"/>
          </a:xfrm>
          <a:prstGeom prst="rect">
            <a:avLst/>
          </a:prstGeom>
        </p:spPr>
      </p:pic>
      <p:grpSp>
        <p:nvGrpSpPr>
          <p:cNvPr id="5" name="Group 5"/>
          <p:cNvGrpSpPr/>
          <p:nvPr/>
        </p:nvGrpSpPr>
        <p:grpSpPr>
          <a:xfrm>
            <a:off x="11784784" y="4246053"/>
            <a:ext cx="6213980" cy="1794893"/>
            <a:chOff x="0" y="0"/>
            <a:chExt cx="8285306" cy="2393191"/>
          </a:xfrm>
        </p:grpSpPr>
        <p:sp>
          <p:nvSpPr>
            <p:cNvPr id="6" name="TextBox 6"/>
            <p:cNvSpPr txBox="1"/>
            <p:nvPr/>
          </p:nvSpPr>
          <p:spPr>
            <a:xfrm>
              <a:off x="0" y="-19050"/>
              <a:ext cx="8285306" cy="1483285"/>
            </a:xfrm>
            <a:prstGeom prst="rect">
              <a:avLst/>
            </a:prstGeom>
          </p:spPr>
          <p:txBody>
            <a:bodyPr lIns="0" tIns="0" rIns="0" bIns="0" rtlCol="0" anchor="t">
              <a:spAutoFit/>
            </a:bodyPr>
            <a:lstStyle/>
            <a:p>
              <a:pPr>
                <a:lnSpc>
                  <a:spcPts val="8640"/>
                </a:lnSpc>
              </a:pPr>
              <a:r>
                <a:rPr lang="en-US" sz="7200">
                  <a:solidFill>
                    <a:srgbClr val="FFFFFF"/>
                  </a:solidFill>
                  <a:latin typeface="Forum"/>
                </a:rPr>
                <a:t>RESULT</a:t>
              </a:r>
            </a:p>
          </p:txBody>
        </p:sp>
        <p:sp>
          <p:nvSpPr>
            <p:cNvPr id="7" name="TextBox 7"/>
            <p:cNvSpPr txBox="1"/>
            <p:nvPr/>
          </p:nvSpPr>
          <p:spPr>
            <a:xfrm>
              <a:off x="0" y="1637417"/>
              <a:ext cx="8285306" cy="755775"/>
            </a:xfrm>
            <a:prstGeom prst="rect">
              <a:avLst/>
            </a:prstGeom>
          </p:spPr>
          <p:txBody>
            <a:bodyPr lIns="0" tIns="0" rIns="0" bIns="0" rtlCol="0" anchor="t">
              <a:spAutoFit/>
            </a:bodyPr>
            <a:lstStyle/>
            <a:p>
              <a:pPr>
                <a:lnSpc>
                  <a:spcPts val="454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379912" y="-5148427"/>
            <a:ext cx="9500719" cy="9500719"/>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43762" y="-2534094"/>
            <a:ext cx="9818453" cy="9818453"/>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29333" y="4398407"/>
            <a:ext cx="9012725" cy="901272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852770" y="6926232"/>
            <a:ext cx="9500719" cy="9500719"/>
          </a:xfrm>
          <a:prstGeom prst="rect">
            <a:avLst/>
          </a:prstGeom>
        </p:spPr>
      </p:pic>
      <p:sp>
        <p:nvSpPr>
          <p:cNvPr id="6" name="TextBox 6"/>
          <p:cNvSpPr txBox="1"/>
          <p:nvPr/>
        </p:nvSpPr>
        <p:spPr>
          <a:xfrm>
            <a:off x="713605" y="691232"/>
            <a:ext cx="3831714" cy="511885"/>
          </a:xfrm>
          <a:prstGeom prst="rect">
            <a:avLst/>
          </a:prstGeom>
        </p:spPr>
        <p:txBody>
          <a:bodyPr lIns="0" tIns="0" rIns="0" bIns="0" rtlCol="0" anchor="t">
            <a:spAutoFit/>
          </a:bodyPr>
          <a:lstStyle/>
          <a:p>
            <a:pPr marL="0" lvl="0" indent="0" algn="l">
              <a:lnSpc>
                <a:spcPts val="3960"/>
              </a:lnSpc>
              <a:spcBef>
                <a:spcPct val="0"/>
              </a:spcBef>
            </a:pPr>
            <a:r>
              <a:rPr lang="en-US" sz="3600" dirty="0">
                <a:solidFill>
                  <a:srgbClr val="000000"/>
                </a:solidFill>
                <a:latin typeface="Ruda Black Bold"/>
              </a:rPr>
              <a:t>Result </a:t>
            </a:r>
          </a:p>
        </p:txBody>
      </p:sp>
      <p:sp>
        <p:nvSpPr>
          <p:cNvPr id="7" name="TextBox 7"/>
          <p:cNvSpPr txBox="1"/>
          <p:nvPr/>
        </p:nvSpPr>
        <p:spPr>
          <a:xfrm>
            <a:off x="477402" y="1860746"/>
            <a:ext cx="4054590" cy="1066875"/>
          </a:xfrm>
          <a:prstGeom prst="rect">
            <a:avLst/>
          </a:prstGeom>
        </p:spPr>
        <p:txBody>
          <a:bodyPr lIns="0" tIns="0" rIns="0" bIns="0" rtlCol="0" anchor="t">
            <a:spAutoFit/>
          </a:bodyPr>
          <a:lstStyle/>
          <a:p>
            <a:pPr>
              <a:lnSpc>
                <a:spcPts val="2859"/>
              </a:lnSpc>
            </a:pPr>
            <a:r>
              <a:rPr lang="en-US" sz="2199">
                <a:solidFill>
                  <a:srgbClr val="000000"/>
                </a:solidFill>
                <a:latin typeface="Ruda Regular Bold"/>
              </a:rPr>
              <a:t>Logistic Regression</a:t>
            </a:r>
          </a:p>
          <a:p>
            <a:pPr>
              <a:lnSpc>
                <a:spcPts val="2859"/>
              </a:lnSpc>
            </a:pPr>
            <a:endParaRPr lang="en-US" sz="2199">
              <a:solidFill>
                <a:srgbClr val="000000"/>
              </a:solidFill>
              <a:latin typeface="Ruda Regular Bold"/>
            </a:endParaRPr>
          </a:p>
          <a:p>
            <a:pPr marL="0" lvl="0" indent="0" algn="l">
              <a:lnSpc>
                <a:spcPts val="2859"/>
              </a:lnSpc>
            </a:pPr>
            <a:endParaRPr lang="en-US" sz="2199">
              <a:solidFill>
                <a:srgbClr val="000000"/>
              </a:solidFill>
              <a:latin typeface="Ruda Regular Bold"/>
            </a:endParaRPr>
          </a:p>
        </p:txBody>
      </p:sp>
      <p:sp>
        <p:nvSpPr>
          <p:cNvPr id="8" name="TextBox 8"/>
          <p:cNvSpPr txBox="1"/>
          <p:nvPr/>
        </p:nvSpPr>
        <p:spPr>
          <a:xfrm>
            <a:off x="4091867" y="1919842"/>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using all features</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9" name="TextBox 9"/>
          <p:cNvSpPr txBox="1"/>
          <p:nvPr/>
        </p:nvSpPr>
        <p:spPr>
          <a:xfrm>
            <a:off x="4020381" y="3245518"/>
            <a:ext cx="1964850" cy="965424"/>
          </a:xfrm>
          <a:prstGeom prst="rect">
            <a:avLst/>
          </a:prstGeom>
        </p:spPr>
        <p:txBody>
          <a:bodyPr lIns="0" tIns="0" rIns="0" bIns="0" rtlCol="0" anchor="t">
            <a:spAutoFit/>
          </a:bodyPr>
          <a:lstStyle/>
          <a:p>
            <a:pPr>
              <a:lnSpc>
                <a:spcPts val="1819"/>
              </a:lnSpc>
            </a:pPr>
            <a:r>
              <a:rPr lang="en-US" sz="1299">
                <a:solidFill>
                  <a:srgbClr val="000000"/>
                </a:solidFill>
                <a:latin typeface="Overpass"/>
              </a:rPr>
              <a:t>using some of the features with d</a:t>
            </a:r>
            <a:r>
              <a:rPr lang="en-US" sz="1200">
                <a:solidFill>
                  <a:srgbClr val="000000"/>
                </a:solidFill>
                <a:latin typeface="Arimo"/>
              </a:rPr>
              <a:t>imensionality reduction</a:t>
            </a:r>
          </a:p>
          <a:p>
            <a:pPr algn="l">
              <a:lnSpc>
                <a:spcPts val="1819"/>
              </a:lnSpc>
            </a:pPr>
            <a:endParaRPr lang="en-US" sz="1200">
              <a:solidFill>
                <a:srgbClr val="000000"/>
              </a:solidFill>
              <a:latin typeface="Arimo"/>
            </a:endParaRPr>
          </a:p>
        </p:txBody>
      </p:sp>
      <p:sp>
        <p:nvSpPr>
          <p:cNvPr id="10" name="TextBox 10"/>
          <p:cNvSpPr txBox="1"/>
          <p:nvPr/>
        </p:nvSpPr>
        <p:spPr>
          <a:xfrm>
            <a:off x="14655859" y="800926"/>
            <a:ext cx="3487074" cy="772982"/>
          </a:xfrm>
          <a:prstGeom prst="rect">
            <a:avLst/>
          </a:prstGeom>
        </p:spPr>
        <p:txBody>
          <a:bodyPr lIns="0" tIns="0" rIns="0" bIns="0" rtlCol="0" anchor="t">
            <a:spAutoFit/>
          </a:bodyPr>
          <a:lstStyle/>
          <a:p>
            <a:pPr>
              <a:lnSpc>
                <a:spcPts val="3119"/>
              </a:lnSpc>
            </a:pPr>
            <a:r>
              <a:rPr lang="en-US" sz="2399">
                <a:solidFill>
                  <a:srgbClr val="000000"/>
                </a:solidFill>
                <a:latin typeface="Ruda Regular Bold"/>
              </a:rPr>
              <a:t>Log-Loss</a:t>
            </a:r>
          </a:p>
          <a:p>
            <a:pPr marL="0" lvl="0" indent="0">
              <a:lnSpc>
                <a:spcPts val="3119"/>
              </a:lnSpc>
            </a:pPr>
            <a:endParaRPr lang="en-US" sz="2399">
              <a:solidFill>
                <a:srgbClr val="000000"/>
              </a:solidFill>
              <a:latin typeface="Ruda Regular Bold"/>
            </a:endParaRPr>
          </a:p>
        </p:txBody>
      </p:sp>
      <p:sp>
        <p:nvSpPr>
          <p:cNvPr id="11" name="TextBox 11"/>
          <p:cNvSpPr txBox="1"/>
          <p:nvPr/>
        </p:nvSpPr>
        <p:spPr>
          <a:xfrm>
            <a:off x="14831748" y="1893434"/>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a:t>
            </a:r>
            <a:r>
              <a:rPr lang="en-US" sz="1200" dirty="0">
                <a:solidFill>
                  <a:srgbClr val="000000"/>
                </a:solidFill>
                <a:latin typeface="Arimo"/>
              </a:rPr>
              <a:t>208</a:t>
            </a:r>
          </a:p>
          <a:p>
            <a:pPr>
              <a:lnSpc>
                <a:spcPts val="1819"/>
              </a:lnSpc>
            </a:pPr>
            <a:endParaRPr lang="en-US" sz="1200" dirty="0">
              <a:solidFill>
                <a:srgbClr val="000000"/>
              </a:solidFill>
              <a:latin typeface="Arimo"/>
            </a:endParaRPr>
          </a:p>
          <a:p>
            <a:pPr algn="l">
              <a:lnSpc>
                <a:spcPts val="1819"/>
              </a:lnSpc>
            </a:pPr>
            <a:endParaRPr lang="en-US" sz="1200" dirty="0">
              <a:solidFill>
                <a:srgbClr val="000000"/>
              </a:solidFill>
              <a:latin typeface="Arimo"/>
            </a:endParaRPr>
          </a:p>
        </p:txBody>
      </p:sp>
      <p:sp>
        <p:nvSpPr>
          <p:cNvPr id="12" name="TextBox 12"/>
          <p:cNvSpPr txBox="1"/>
          <p:nvPr/>
        </p:nvSpPr>
        <p:spPr>
          <a:xfrm>
            <a:off x="14818261" y="3304247"/>
            <a:ext cx="1964850" cy="494777"/>
          </a:xfrm>
          <a:prstGeom prst="rect">
            <a:avLst/>
          </a:prstGeom>
        </p:spPr>
        <p:txBody>
          <a:bodyPr lIns="0" tIns="0" rIns="0" bIns="0" rtlCol="0" anchor="t">
            <a:spAutoFit/>
          </a:bodyPr>
          <a:lstStyle/>
          <a:p>
            <a:pPr>
              <a:lnSpc>
                <a:spcPts val="1819"/>
              </a:lnSpc>
            </a:pPr>
            <a:r>
              <a:rPr lang="en-US" sz="1299">
                <a:solidFill>
                  <a:srgbClr val="000000"/>
                </a:solidFill>
                <a:latin typeface="Overpass"/>
              </a:rPr>
              <a:t>0.1</a:t>
            </a:r>
            <a:r>
              <a:rPr lang="en-US" sz="1200">
                <a:solidFill>
                  <a:srgbClr val="000000"/>
                </a:solidFill>
                <a:latin typeface="Arimo"/>
              </a:rPr>
              <a:t>95</a:t>
            </a:r>
          </a:p>
          <a:p>
            <a:pPr algn="l">
              <a:lnSpc>
                <a:spcPts val="1819"/>
              </a:lnSpc>
            </a:pPr>
            <a:endParaRPr lang="en-US" sz="1200">
              <a:solidFill>
                <a:srgbClr val="000000"/>
              </a:solidFill>
              <a:latin typeface="Arimo"/>
            </a:endParaRPr>
          </a:p>
        </p:txBody>
      </p:sp>
      <p:sp>
        <p:nvSpPr>
          <p:cNvPr id="13" name="TextBox 13"/>
          <p:cNvSpPr txBox="1"/>
          <p:nvPr/>
        </p:nvSpPr>
        <p:spPr>
          <a:xfrm>
            <a:off x="10676881" y="849224"/>
            <a:ext cx="688750" cy="387607"/>
          </a:xfrm>
          <a:prstGeom prst="rect">
            <a:avLst/>
          </a:prstGeom>
        </p:spPr>
        <p:txBody>
          <a:bodyPr wrap="square" lIns="0" tIns="0" rIns="0" bIns="0" rtlCol="0" anchor="t">
            <a:spAutoFit/>
          </a:bodyPr>
          <a:lstStyle/>
          <a:p>
            <a:pPr marL="0" lvl="0" indent="0">
              <a:lnSpc>
                <a:spcPts val="3119"/>
              </a:lnSpc>
            </a:pPr>
            <a:r>
              <a:rPr lang="en-US" sz="2399" dirty="0">
                <a:solidFill>
                  <a:srgbClr val="000000"/>
                </a:solidFill>
                <a:latin typeface="Ruda Regular Bold"/>
              </a:rPr>
              <a:t>AUC</a:t>
            </a:r>
          </a:p>
        </p:txBody>
      </p:sp>
      <p:sp>
        <p:nvSpPr>
          <p:cNvPr id="14" name="TextBox 14"/>
          <p:cNvSpPr txBox="1"/>
          <p:nvPr/>
        </p:nvSpPr>
        <p:spPr>
          <a:xfrm>
            <a:off x="10893131" y="1869046"/>
            <a:ext cx="1964850" cy="494777"/>
          </a:xfrm>
          <a:prstGeom prst="rect">
            <a:avLst/>
          </a:prstGeom>
        </p:spPr>
        <p:txBody>
          <a:bodyPr lIns="0" tIns="0" rIns="0" bIns="0" rtlCol="0" anchor="t">
            <a:spAutoFit/>
          </a:bodyPr>
          <a:lstStyle/>
          <a:p>
            <a:pPr>
              <a:lnSpc>
                <a:spcPts val="1819"/>
              </a:lnSpc>
            </a:pPr>
            <a:r>
              <a:rPr lang="en-US" sz="1299">
                <a:solidFill>
                  <a:srgbClr val="000000"/>
                </a:solidFill>
                <a:latin typeface="Overpass"/>
              </a:rPr>
              <a:t>0.71</a:t>
            </a:r>
            <a:r>
              <a:rPr lang="en-US" sz="1200">
                <a:solidFill>
                  <a:srgbClr val="000000"/>
                </a:solidFill>
                <a:latin typeface="Arimo"/>
              </a:rPr>
              <a:t>7</a:t>
            </a:r>
          </a:p>
          <a:p>
            <a:pPr algn="l">
              <a:lnSpc>
                <a:spcPts val="1819"/>
              </a:lnSpc>
            </a:pPr>
            <a:endParaRPr lang="en-US" sz="1200">
              <a:solidFill>
                <a:srgbClr val="000000"/>
              </a:solidFill>
              <a:latin typeface="Arimo"/>
            </a:endParaRPr>
          </a:p>
        </p:txBody>
      </p:sp>
      <p:sp>
        <p:nvSpPr>
          <p:cNvPr id="15" name="TextBox 15"/>
          <p:cNvSpPr txBox="1"/>
          <p:nvPr/>
        </p:nvSpPr>
        <p:spPr>
          <a:xfrm>
            <a:off x="10839283" y="3315953"/>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0.78</a:t>
            </a:r>
            <a:r>
              <a:rPr lang="en-US" sz="1200">
                <a:solidFill>
                  <a:srgbClr val="000000"/>
                </a:solidFill>
                <a:latin typeface="Arimo"/>
              </a:rPr>
              <a:t>2</a:t>
            </a:r>
          </a:p>
          <a:p>
            <a:pPr>
              <a:lnSpc>
                <a:spcPts val="1819"/>
              </a:lnSpc>
            </a:pPr>
            <a:endParaRPr lang="en-US" sz="1200">
              <a:solidFill>
                <a:srgbClr val="000000"/>
              </a:solidFill>
              <a:latin typeface="Arimo"/>
            </a:endParaRPr>
          </a:p>
          <a:p>
            <a:pPr algn="l">
              <a:lnSpc>
                <a:spcPts val="1819"/>
              </a:lnSpc>
            </a:pPr>
            <a:endParaRPr lang="en-US" sz="1200">
              <a:solidFill>
                <a:srgbClr val="000000"/>
              </a:solidFill>
              <a:latin typeface="Arimo"/>
            </a:endParaRPr>
          </a:p>
        </p:txBody>
      </p:sp>
      <p:sp>
        <p:nvSpPr>
          <p:cNvPr id="16" name="TextBox 16"/>
          <p:cNvSpPr txBox="1"/>
          <p:nvPr/>
        </p:nvSpPr>
        <p:spPr>
          <a:xfrm>
            <a:off x="7003261" y="791400"/>
            <a:ext cx="2742509" cy="380776"/>
          </a:xfrm>
          <a:prstGeom prst="rect">
            <a:avLst/>
          </a:prstGeom>
        </p:spPr>
        <p:txBody>
          <a:bodyPr lIns="0" tIns="0" rIns="0" bIns="0" rtlCol="0" anchor="t">
            <a:spAutoFit/>
          </a:bodyPr>
          <a:lstStyle/>
          <a:p>
            <a:pPr marL="0" lvl="0" indent="0">
              <a:lnSpc>
                <a:spcPts val="3119"/>
              </a:lnSpc>
            </a:pPr>
            <a:r>
              <a:rPr lang="en-US" sz="2399" dirty="0">
                <a:solidFill>
                  <a:srgbClr val="000000"/>
                </a:solidFill>
                <a:latin typeface="Ruda Regular Bold"/>
              </a:rPr>
              <a:t>F1</a:t>
            </a:r>
          </a:p>
        </p:txBody>
      </p:sp>
      <p:sp>
        <p:nvSpPr>
          <p:cNvPr id="17" name="TextBox 17"/>
          <p:cNvSpPr txBox="1"/>
          <p:nvPr/>
        </p:nvSpPr>
        <p:spPr>
          <a:xfrm>
            <a:off x="7010265" y="1872725"/>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a:t>
            </a:r>
            <a:r>
              <a:rPr lang="en-US" sz="1200" dirty="0">
                <a:solidFill>
                  <a:srgbClr val="000000"/>
                </a:solidFill>
                <a:latin typeface="Arimo"/>
              </a:rPr>
              <a:t>000</a:t>
            </a:r>
          </a:p>
          <a:p>
            <a:pPr>
              <a:lnSpc>
                <a:spcPts val="1819"/>
              </a:lnSpc>
            </a:pPr>
            <a:endParaRPr lang="en-US" sz="1200" dirty="0">
              <a:solidFill>
                <a:srgbClr val="000000"/>
              </a:solidFill>
              <a:latin typeface="Arimo"/>
            </a:endParaRPr>
          </a:p>
          <a:p>
            <a:pPr algn="l">
              <a:lnSpc>
                <a:spcPts val="1819"/>
              </a:lnSpc>
            </a:pPr>
            <a:endParaRPr lang="en-US" sz="1200" dirty="0">
              <a:solidFill>
                <a:srgbClr val="000000"/>
              </a:solidFill>
              <a:latin typeface="Arimo"/>
            </a:endParaRPr>
          </a:p>
        </p:txBody>
      </p:sp>
      <p:sp>
        <p:nvSpPr>
          <p:cNvPr id="18" name="TextBox 18"/>
          <p:cNvSpPr txBox="1"/>
          <p:nvPr/>
        </p:nvSpPr>
        <p:spPr>
          <a:xfrm>
            <a:off x="6996778" y="3315953"/>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a:t>
            </a:r>
            <a:r>
              <a:rPr lang="en-US" sz="1200">
                <a:solidFill>
                  <a:srgbClr val="000000"/>
                </a:solidFill>
                <a:latin typeface="Arimo"/>
              </a:rPr>
              <a:t>028</a:t>
            </a:r>
          </a:p>
          <a:p>
            <a:pPr>
              <a:lnSpc>
                <a:spcPts val="1819"/>
              </a:lnSpc>
            </a:pPr>
            <a:endParaRPr lang="en-US" sz="1200">
              <a:solidFill>
                <a:srgbClr val="000000"/>
              </a:solidFill>
              <a:latin typeface="Arimo"/>
            </a:endParaRPr>
          </a:p>
          <a:p>
            <a:pPr algn="l">
              <a:lnSpc>
                <a:spcPts val="1819"/>
              </a:lnSpc>
            </a:pPr>
            <a:endParaRPr lang="en-US" sz="1200">
              <a:solidFill>
                <a:srgbClr val="000000"/>
              </a:solidFill>
              <a:latin typeface="Arimo"/>
            </a:endParaRPr>
          </a:p>
        </p:txBody>
      </p:sp>
      <p:sp>
        <p:nvSpPr>
          <p:cNvPr id="20" name="AutoShape 20"/>
          <p:cNvSpPr/>
          <p:nvPr/>
        </p:nvSpPr>
        <p:spPr>
          <a:xfrm>
            <a:off x="496452" y="1409700"/>
            <a:ext cx="17090577" cy="0"/>
          </a:xfrm>
          <a:prstGeom prst="line">
            <a:avLst/>
          </a:prstGeom>
          <a:ln w="9525" cap="flat">
            <a:solidFill>
              <a:srgbClr val="000000"/>
            </a:solidFill>
            <a:prstDash val="solid"/>
            <a:headEnd type="none" w="sm" len="sm"/>
            <a:tailEnd type="none" w="sm" len="sm"/>
          </a:ln>
        </p:spPr>
      </p:sp>
      <p:sp>
        <p:nvSpPr>
          <p:cNvPr id="21" name="AutoShape 21"/>
          <p:cNvSpPr/>
          <p:nvPr/>
        </p:nvSpPr>
        <p:spPr>
          <a:xfrm>
            <a:off x="496452" y="9774083"/>
            <a:ext cx="17071527" cy="0"/>
          </a:xfrm>
          <a:prstGeom prst="line">
            <a:avLst/>
          </a:prstGeom>
          <a:ln w="9525" cap="flat">
            <a:solidFill>
              <a:srgbClr val="000000"/>
            </a:solidFill>
            <a:prstDash val="solid"/>
            <a:headEnd type="none" w="sm" len="sm"/>
            <a:tailEnd type="none" w="sm" len="sm"/>
          </a:ln>
        </p:spPr>
      </p:sp>
      <p:sp>
        <p:nvSpPr>
          <p:cNvPr id="22" name="AutoShape 22"/>
          <p:cNvSpPr/>
          <p:nvPr/>
        </p:nvSpPr>
        <p:spPr>
          <a:xfrm>
            <a:off x="477402" y="243640"/>
            <a:ext cx="17071527" cy="0"/>
          </a:xfrm>
          <a:prstGeom prst="line">
            <a:avLst/>
          </a:prstGeom>
          <a:ln w="9525" cap="flat">
            <a:solidFill>
              <a:srgbClr val="000000"/>
            </a:solidFill>
            <a:prstDash val="solid"/>
            <a:headEnd type="none" w="sm" len="sm"/>
            <a:tailEnd type="none" w="sm" len="sm"/>
          </a:ln>
        </p:spPr>
      </p:sp>
      <p:sp>
        <p:nvSpPr>
          <p:cNvPr id="23" name="TextBox 23"/>
          <p:cNvSpPr txBox="1"/>
          <p:nvPr/>
        </p:nvSpPr>
        <p:spPr>
          <a:xfrm>
            <a:off x="4091867" y="791400"/>
            <a:ext cx="2742509" cy="380776"/>
          </a:xfrm>
          <a:prstGeom prst="rect">
            <a:avLst/>
          </a:prstGeom>
        </p:spPr>
        <p:txBody>
          <a:bodyPr lIns="0" tIns="0" rIns="0" bIns="0" rtlCol="0" anchor="t">
            <a:spAutoFit/>
          </a:bodyPr>
          <a:lstStyle/>
          <a:p>
            <a:pPr marL="0" lvl="0" indent="0">
              <a:lnSpc>
                <a:spcPts val="3119"/>
              </a:lnSpc>
            </a:pPr>
            <a:r>
              <a:rPr lang="en-US" sz="2399" dirty="0">
                <a:solidFill>
                  <a:srgbClr val="000000"/>
                </a:solidFill>
                <a:latin typeface="Ruda Regular Bold"/>
              </a:rPr>
              <a:t>test</a:t>
            </a:r>
          </a:p>
        </p:txBody>
      </p:sp>
      <p:sp>
        <p:nvSpPr>
          <p:cNvPr id="24" name="AutoShape 24"/>
          <p:cNvSpPr/>
          <p:nvPr/>
        </p:nvSpPr>
        <p:spPr>
          <a:xfrm>
            <a:off x="3782131" y="2586836"/>
            <a:ext cx="13772361" cy="0"/>
          </a:xfrm>
          <a:prstGeom prst="line">
            <a:avLst/>
          </a:prstGeom>
          <a:ln w="9525" cap="flat">
            <a:solidFill>
              <a:srgbClr val="000000"/>
            </a:solidFill>
            <a:prstDash val="solid"/>
            <a:headEnd type="none" w="sm" len="sm"/>
            <a:tailEnd type="none" w="sm" len="sm"/>
          </a:ln>
        </p:spPr>
      </p:sp>
      <p:sp>
        <p:nvSpPr>
          <p:cNvPr id="25" name="TextBox 25"/>
          <p:cNvSpPr txBox="1"/>
          <p:nvPr/>
        </p:nvSpPr>
        <p:spPr>
          <a:xfrm>
            <a:off x="4020381" y="2631296"/>
            <a:ext cx="1964850" cy="965424"/>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using some of the features</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26" name="TextBox 26"/>
          <p:cNvSpPr txBox="1"/>
          <p:nvPr/>
        </p:nvSpPr>
        <p:spPr>
          <a:xfrm>
            <a:off x="14831749" y="2572567"/>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a:t>
            </a:r>
            <a:r>
              <a:rPr lang="en-US" sz="1200">
                <a:solidFill>
                  <a:srgbClr val="000000"/>
                </a:solidFill>
                <a:latin typeface="Arimo"/>
              </a:rPr>
              <a:t>228</a:t>
            </a:r>
          </a:p>
          <a:p>
            <a:pPr>
              <a:lnSpc>
                <a:spcPts val="1819"/>
              </a:lnSpc>
            </a:pPr>
            <a:endParaRPr lang="en-US" sz="1200">
              <a:solidFill>
                <a:srgbClr val="000000"/>
              </a:solidFill>
              <a:latin typeface="Arimo"/>
            </a:endParaRPr>
          </a:p>
          <a:p>
            <a:pPr algn="l">
              <a:lnSpc>
                <a:spcPts val="1819"/>
              </a:lnSpc>
            </a:pPr>
            <a:endParaRPr lang="en-US" sz="1200">
              <a:solidFill>
                <a:srgbClr val="000000"/>
              </a:solidFill>
              <a:latin typeface="Arimo"/>
            </a:endParaRPr>
          </a:p>
        </p:txBody>
      </p:sp>
      <p:sp>
        <p:nvSpPr>
          <p:cNvPr id="27" name="TextBox 27"/>
          <p:cNvSpPr txBox="1"/>
          <p:nvPr/>
        </p:nvSpPr>
        <p:spPr>
          <a:xfrm>
            <a:off x="10852771" y="2596361"/>
            <a:ext cx="1964850" cy="494777"/>
          </a:xfrm>
          <a:prstGeom prst="rect">
            <a:avLst/>
          </a:prstGeom>
        </p:spPr>
        <p:txBody>
          <a:bodyPr lIns="0" tIns="0" rIns="0" bIns="0" rtlCol="0" anchor="t">
            <a:spAutoFit/>
          </a:bodyPr>
          <a:lstStyle/>
          <a:p>
            <a:pPr>
              <a:lnSpc>
                <a:spcPts val="1819"/>
              </a:lnSpc>
            </a:pPr>
            <a:r>
              <a:rPr lang="en-US" sz="1299">
                <a:solidFill>
                  <a:srgbClr val="000000"/>
                </a:solidFill>
                <a:latin typeface="Overpass"/>
              </a:rPr>
              <a:t>0.502</a:t>
            </a:r>
          </a:p>
          <a:p>
            <a:pPr algn="l">
              <a:lnSpc>
                <a:spcPts val="1819"/>
              </a:lnSpc>
            </a:pPr>
            <a:endParaRPr lang="en-US" sz="1299">
              <a:solidFill>
                <a:srgbClr val="000000"/>
              </a:solidFill>
              <a:latin typeface="Overpass"/>
            </a:endParaRPr>
          </a:p>
        </p:txBody>
      </p:sp>
      <p:sp>
        <p:nvSpPr>
          <p:cNvPr id="28" name="TextBox 28"/>
          <p:cNvSpPr txBox="1"/>
          <p:nvPr/>
        </p:nvSpPr>
        <p:spPr>
          <a:xfrm>
            <a:off x="7010265" y="2631296"/>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a:t>
            </a:r>
            <a:r>
              <a:rPr lang="en-US" sz="1200">
                <a:solidFill>
                  <a:srgbClr val="000000"/>
                </a:solidFill>
                <a:latin typeface="Arimo"/>
              </a:rPr>
              <a:t>000</a:t>
            </a:r>
          </a:p>
          <a:p>
            <a:pPr>
              <a:lnSpc>
                <a:spcPts val="1819"/>
              </a:lnSpc>
            </a:pPr>
            <a:endParaRPr lang="en-US" sz="1200">
              <a:solidFill>
                <a:srgbClr val="000000"/>
              </a:solidFill>
              <a:latin typeface="Arimo"/>
            </a:endParaRPr>
          </a:p>
          <a:p>
            <a:pPr algn="l">
              <a:lnSpc>
                <a:spcPts val="1819"/>
              </a:lnSpc>
            </a:pPr>
            <a:endParaRPr lang="en-US" sz="1200">
              <a:solidFill>
                <a:srgbClr val="000000"/>
              </a:solidFill>
              <a:latin typeface="Arimo"/>
            </a:endParaRPr>
          </a:p>
        </p:txBody>
      </p:sp>
      <p:sp>
        <p:nvSpPr>
          <p:cNvPr id="29" name="AutoShape 29"/>
          <p:cNvSpPr/>
          <p:nvPr/>
        </p:nvSpPr>
        <p:spPr>
          <a:xfrm>
            <a:off x="3763081" y="4131779"/>
            <a:ext cx="13772361" cy="0"/>
          </a:xfrm>
          <a:prstGeom prst="line">
            <a:avLst/>
          </a:prstGeom>
          <a:ln w="9525" cap="flat">
            <a:solidFill>
              <a:srgbClr val="000000"/>
            </a:solidFill>
            <a:prstDash val="solid"/>
            <a:headEnd type="none" w="sm" len="sm"/>
            <a:tailEnd type="none" w="sm" len="sm"/>
          </a:ln>
        </p:spPr>
      </p:sp>
      <p:sp>
        <p:nvSpPr>
          <p:cNvPr id="30" name="TextBox 30"/>
          <p:cNvSpPr txBox="1"/>
          <p:nvPr/>
        </p:nvSpPr>
        <p:spPr>
          <a:xfrm>
            <a:off x="4020381" y="4198483"/>
            <a:ext cx="1964850" cy="965424"/>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using some of the features with Ove</a:t>
            </a:r>
            <a:r>
              <a:rPr lang="en-US" sz="1200" dirty="0">
                <a:solidFill>
                  <a:srgbClr val="000000"/>
                </a:solidFill>
                <a:latin typeface="Arimo"/>
              </a:rPr>
              <a:t>r-sampling using SMOTE</a:t>
            </a:r>
          </a:p>
          <a:p>
            <a:pPr algn="l">
              <a:lnSpc>
                <a:spcPts val="1819"/>
              </a:lnSpc>
            </a:pPr>
            <a:endParaRPr lang="en-US" sz="1200" dirty="0">
              <a:solidFill>
                <a:srgbClr val="000000"/>
              </a:solidFill>
              <a:latin typeface="Arimo"/>
            </a:endParaRPr>
          </a:p>
        </p:txBody>
      </p:sp>
      <p:sp>
        <p:nvSpPr>
          <p:cNvPr id="31" name="AutoShape 31"/>
          <p:cNvSpPr/>
          <p:nvPr/>
        </p:nvSpPr>
        <p:spPr>
          <a:xfrm>
            <a:off x="3782130" y="3239345"/>
            <a:ext cx="13772361" cy="0"/>
          </a:xfrm>
          <a:prstGeom prst="line">
            <a:avLst/>
          </a:prstGeom>
          <a:ln w="9525" cap="flat">
            <a:solidFill>
              <a:srgbClr val="000000"/>
            </a:solidFill>
            <a:prstDash val="solid"/>
            <a:headEnd type="none" w="sm" len="sm"/>
            <a:tailEnd type="none" w="sm" len="sm"/>
          </a:ln>
        </p:spPr>
      </p:sp>
      <p:sp>
        <p:nvSpPr>
          <p:cNvPr id="32" name="TextBox 32"/>
          <p:cNvSpPr txBox="1"/>
          <p:nvPr/>
        </p:nvSpPr>
        <p:spPr>
          <a:xfrm>
            <a:off x="14831749" y="4164092"/>
            <a:ext cx="1964850" cy="494777"/>
          </a:xfrm>
          <a:prstGeom prst="rect">
            <a:avLst/>
          </a:prstGeom>
        </p:spPr>
        <p:txBody>
          <a:bodyPr lIns="0" tIns="0" rIns="0" bIns="0" rtlCol="0" anchor="t">
            <a:spAutoFit/>
          </a:bodyPr>
          <a:lstStyle/>
          <a:p>
            <a:pPr>
              <a:lnSpc>
                <a:spcPts val="1819"/>
              </a:lnSpc>
            </a:pPr>
            <a:r>
              <a:rPr lang="en-US" sz="1299">
                <a:solidFill>
                  <a:srgbClr val="000000"/>
                </a:solidFill>
                <a:latin typeface="Overpass"/>
              </a:rPr>
              <a:t>0.203</a:t>
            </a:r>
          </a:p>
          <a:p>
            <a:pPr algn="l">
              <a:lnSpc>
                <a:spcPts val="1819"/>
              </a:lnSpc>
            </a:pPr>
            <a:endParaRPr lang="en-US" sz="1299">
              <a:solidFill>
                <a:srgbClr val="000000"/>
              </a:solidFill>
              <a:latin typeface="Overpass"/>
            </a:endParaRPr>
          </a:p>
        </p:txBody>
      </p:sp>
      <p:sp>
        <p:nvSpPr>
          <p:cNvPr id="33" name="TextBox 33"/>
          <p:cNvSpPr txBox="1"/>
          <p:nvPr/>
        </p:nvSpPr>
        <p:spPr>
          <a:xfrm>
            <a:off x="10852771" y="4175798"/>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0.975</a:t>
            </a:r>
          </a:p>
          <a:p>
            <a:pPr>
              <a:lnSpc>
                <a:spcPts val="1819"/>
              </a:lnSpc>
            </a:pPr>
            <a:endParaRPr lang="en-US" sz="1299">
              <a:solidFill>
                <a:srgbClr val="000000"/>
              </a:solidFill>
              <a:latin typeface="Overpass"/>
            </a:endParaRPr>
          </a:p>
          <a:p>
            <a:pPr algn="l">
              <a:lnSpc>
                <a:spcPts val="1819"/>
              </a:lnSpc>
            </a:pPr>
            <a:endParaRPr lang="en-US" sz="1299">
              <a:solidFill>
                <a:srgbClr val="000000"/>
              </a:solidFill>
              <a:latin typeface="Overpass"/>
            </a:endParaRPr>
          </a:p>
        </p:txBody>
      </p:sp>
      <p:sp>
        <p:nvSpPr>
          <p:cNvPr id="34" name="TextBox 34"/>
          <p:cNvSpPr txBox="1"/>
          <p:nvPr/>
        </p:nvSpPr>
        <p:spPr>
          <a:xfrm>
            <a:off x="7010265" y="4175798"/>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0.9</a:t>
            </a:r>
            <a:r>
              <a:rPr lang="en-US" sz="1200">
                <a:solidFill>
                  <a:srgbClr val="000000"/>
                </a:solidFill>
                <a:latin typeface="Arimo"/>
              </a:rPr>
              <a:t>24</a:t>
            </a:r>
          </a:p>
          <a:p>
            <a:pPr>
              <a:lnSpc>
                <a:spcPts val="1819"/>
              </a:lnSpc>
            </a:pPr>
            <a:endParaRPr lang="en-US" sz="1200">
              <a:solidFill>
                <a:srgbClr val="000000"/>
              </a:solidFill>
              <a:latin typeface="Arimo"/>
            </a:endParaRPr>
          </a:p>
          <a:p>
            <a:pPr algn="l">
              <a:lnSpc>
                <a:spcPts val="1819"/>
              </a:lnSpc>
            </a:pPr>
            <a:endParaRPr lang="en-US" sz="1200">
              <a:solidFill>
                <a:srgbClr val="000000"/>
              </a:solidFill>
              <a:latin typeface="Arimo"/>
            </a:endParaRPr>
          </a:p>
        </p:txBody>
      </p:sp>
      <p:sp>
        <p:nvSpPr>
          <p:cNvPr id="40" name="AutoShape 40"/>
          <p:cNvSpPr/>
          <p:nvPr/>
        </p:nvSpPr>
        <p:spPr>
          <a:xfrm>
            <a:off x="496452" y="5185449"/>
            <a:ext cx="17090577" cy="0"/>
          </a:xfrm>
          <a:prstGeom prst="line">
            <a:avLst/>
          </a:prstGeom>
          <a:ln w="9525" cap="flat">
            <a:solidFill>
              <a:srgbClr val="000000"/>
            </a:solidFill>
            <a:prstDash val="solid"/>
            <a:headEnd type="none" w="sm" len="sm"/>
            <a:tailEnd type="none" w="sm" len="sm"/>
          </a:ln>
        </p:spPr>
      </p:sp>
      <p:sp>
        <p:nvSpPr>
          <p:cNvPr id="47" name="TextBox 47"/>
          <p:cNvSpPr txBox="1"/>
          <p:nvPr/>
        </p:nvSpPr>
        <p:spPr>
          <a:xfrm>
            <a:off x="703484" y="5954193"/>
            <a:ext cx="4054590" cy="2173480"/>
          </a:xfrm>
          <a:prstGeom prst="rect">
            <a:avLst/>
          </a:prstGeom>
        </p:spPr>
        <p:txBody>
          <a:bodyPr lIns="0" tIns="0" rIns="0" bIns="0" rtlCol="0" anchor="t">
            <a:spAutoFit/>
          </a:bodyPr>
          <a:lstStyle/>
          <a:p>
            <a:pPr>
              <a:lnSpc>
                <a:spcPts val="2859"/>
              </a:lnSpc>
            </a:pPr>
            <a:endParaRPr dirty="0"/>
          </a:p>
          <a:p>
            <a:pPr>
              <a:lnSpc>
                <a:spcPts val="2859"/>
              </a:lnSpc>
            </a:pPr>
            <a:endParaRPr dirty="0"/>
          </a:p>
          <a:p>
            <a:pPr>
              <a:lnSpc>
                <a:spcPts val="2859"/>
              </a:lnSpc>
            </a:pPr>
            <a:endParaRPr dirty="0"/>
          </a:p>
          <a:p>
            <a:pPr>
              <a:lnSpc>
                <a:spcPts val="2859"/>
              </a:lnSpc>
            </a:pPr>
            <a:endParaRPr dirty="0"/>
          </a:p>
          <a:p>
            <a:pPr>
              <a:lnSpc>
                <a:spcPts val="2859"/>
              </a:lnSpc>
            </a:pPr>
            <a:r>
              <a:rPr lang="en-US" sz="2000" dirty="0">
                <a:solidFill>
                  <a:srgbClr val="000000"/>
                </a:solidFill>
                <a:latin typeface="Arimo Bold"/>
              </a:rPr>
              <a:t>Random Forest</a:t>
            </a:r>
          </a:p>
          <a:p>
            <a:pPr marL="0" lvl="0" indent="0" algn="l">
              <a:lnSpc>
                <a:spcPts val="2859"/>
              </a:lnSpc>
            </a:pPr>
            <a:endParaRPr lang="en-US" sz="1200" dirty="0">
              <a:solidFill>
                <a:srgbClr val="000000"/>
              </a:solidFill>
              <a:latin typeface="Arimo Bold"/>
            </a:endParaRPr>
          </a:p>
        </p:txBody>
      </p:sp>
      <p:sp>
        <p:nvSpPr>
          <p:cNvPr id="48" name="TextBox 48"/>
          <p:cNvSpPr txBox="1"/>
          <p:nvPr/>
        </p:nvSpPr>
        <p:spPr>
          <a:xfrm>
            <a:off x="14779213" y="6140822"/>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0.253</a:t>
            </a:r>
          </a:p>
          <a:p>
            <a:pPr>
              <a:lnSpc>
                <a:spcPts val="1819"/>
              </a:lnSpc>
            </a:pPr>
            <a:endParaRPr lang="en-US" sz="1299">
              <a:solidFill>
                <a:srgbClr val="000000"/>
              </a:solidFill>
              <a:latin typeface="Overpass"/>
            </a:endParaRPr>
          </a:p>
          <a:p>
            <a:pPr algn="l">
              <a:lnSpc>
                <a:spcPts val="1819"/>
              </a:lnSpc>
            </a:pPr>
            <a:endParaRPr lang="en-US" sz="1299">
              <a:solidFill>
                <a:srgbClr val="000000"/>
              </a:solidFill>
              <a:latin typeface="Overpass"/>
            </a:endParaRPr>
          </a:p>
        </p:txBody>
      </p:sp>
      <p:sp>
        <p:nvSpPr>
          <p:cNvPr id="49" name="TextBox 49"/>
          <p:cNvSpPr txBox="1"/>
          <p:nvPr/>
        </p:nvSpPr>
        <p:spPr>
          <a:xfrm>
            <a:off x="10800235" y="6152528"/>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0.799</a:t>
            </a:r>
          </a:p>
          <a:p>
            <a:pPr>
              <a:lnSpc>
                <a:spcPts val="1819"/>
              </a:lnSpc>
            </a:pPr>
            <a:endParaRPr lang="en-US" sz="1299">
              <a:solidFill>
                <a:srgbClr val="000000"/>
              </a:solidFill>
              <a:latin typeface="Overpass"/>
            </a:endParaRPr>
          </a:p>
          <a:p>
            <a:pPr algn="l">
              <a:lnSpc>
                <a:spcPts val="1819"/>
              </a:lnSpc>
            </a:pPr>
            <a:endParaRPr lang="en-US" sz="1299">
              <a:solidFill>
                <a:srgbClr val="000000"/>
              </a:solidFill>
              <a:latin typeface="Overpass"/>
            </a:endParaRPr>
          </a:p>
        </p:txBody>
      </p:sp>
      <p:sp>
        <p:nvSpPr>
          <p:cNvPr id="50" name="TextBox 50"/>
          <p:cNvSpPr txBox="1"/>
          <p:nvPr/>
        </p:nvSpPr>
        <p:spPr>
          <a:xfrm>
            <a:off x="6957730" y="6152528"/>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0.122</a:t>
            </a:r>
          </a:p>
          <a:p>
            <a:pPr>
              <a:lnSpc>
                <a:spcPts val="1819"/>
              </a:lnSpc>
            </a:pPr>
            <a:endParaRPr lang="en-US" sz="1299">
              <a:solidFill>
                <a:srgbClr val="000000"/>
              </a:solidFill>
              <a:latin typeface="Overpass"/>
            </a:endParaRPr>
          </a:p>
          <a:p>
            <a:pPr algn="l">
              <a:lnSpc>
                <a:spcPts val="1819"/>
              </a:lnSpc>
            </a:pPr>
            <a:endParaRPr lang="en-US" sz="1299">
              <a:solidFill>
                <a:srgbClr val="000000"/>
              </a:solidFill>
              <a:latin typeface="Overpass"/>
            </a:endParaRPr>
          </a:p>
        </p:txBody>
      </p:sp>
      <p:sp>
        <p:nvSpPr>
          <p:cNvPr id="51" name="TextBox 51"/>
          <p:cNvSpPr txBox="1"/>
          <p:nvPr/>
        </p:nvSpPr>
        <p:spPr>
          <a:xfrm>
            <a:off x="3981333" y="6134621"/>
            <a:ext cx="1964850" cy="965424"/>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using some of the features</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52" name="AutoShape 52"/>
          <p:cNvSpPr/>
          <p:nvPr/>
        </p:nvSpPr>
        <p:spPr>
          <a:xfrm>
            <a:off x="3738468" y="6829936"/>
            <a:ext cx="13772361" cy="0"/>
          </a:xfrm>
          <a:prstGeom prst="line">
            <a:avLst/>
          </a:prstGeom>
          <a:ln w="9525" cap="flat">
            <a:solidFill>
              <a:srgbClr val="000000"/>
            </a:solidFill>
            <a:prstDash val="solid"/>
            <a:headEnd type="none" w="sm" len="sm"/>
            <a:tailEnd type="none" w="sm" len="sm"/>
          </a:ln>
        </p:spPr>
      </p:sp>
      <p:sp>
        <p:nvSpPr>
          <p:cNvPr id="53" name="TextBox 53"/>
          <p:cNvSpPr txBox="1"/>
          <p:nvPr/>
        </p:nvSpPr>
        <p:spPr>
          <a:xfrm>
            <a:off x="14784123" y="6944400"/>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0.120</a:t>
            </a:r>
          </a:p>
          <a:p>
            <a:pPr>
              <a:lnSpc>
                <a:spcPts val="1819"/>
              </a:lnSpc>
            </a:pPr>
            <a:endParaRPr lang="en-US" sz="1299">
              <a:solidFill>
                <a:srgbClr val="000000"/>
              </a:solidFill>
              <a:latin typeface="Overpass"/>
            </a:endParaRPr>
          </a:p>
          <a:p>
            <a:pPr algn="l">
              <a:lnSpc>
                <a:spcPts val="1819"/>
              </a:lnSpc>
            </a:pPr>
            <a:endParaRPr lang="en-US" sz="1299">
              <a:solidFill>
                <a:srgbClr val="000000"/>
              </a:solidFill>
              <a:latin typeface="Overpass"/>
            </a:endParaRPr>
          </a:p>
        </p:txBody>
      </p:sp>
      <p:sp>
        <p:nvSpPr>
          <p:cNvPr id="54" name="TextBox 54"/>
          <p:cNvSpPr txBox="1"/>
          <p:nvPr/>
        </p:nvSpPr>
        <p:spPr>
          <a:xfrm>
            <a:off x="10805145" y="6956106"/>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0.993</a:t>
            </a:r>
          </a:p>
          <a:p>
            <a:pPr>
              <a:lnSpc>
                <a:spcPts val="1819"/>
              </a:lnSpc>
            </a:pPr>
            <a:endParaRPr lang="en-US" sz="1299">
              <a:solidFill>
                <a:srgbClr val="000000"/>
              </a:solidFill>
              <a:latin typeface="Overpass"/>
            </a:endParaRPr>
          </a:p>
          <a:p>
            <a:pPr algn="l">
              <a:lnSpc>
                <a:spcPts val="1819"/>
              </a:lnSpc>
            </a:pPr>
            <a:endParaRPr lang="en-US" sz="1299">
              <a:solidFill>
                <a:srgbClr val="000000"/>
              </a:solidFill>
              <a:latin typeface="Overpass"/>
            </a:endParaRPr>
          </a:p>
        </p:txBody>
      </p:sp>
      <p:sp>
        <p:nvSpPr>
          <p:cNvPr id="55" name="TextBox 55"/>
          <p:cNvSpPr txBox="1"/>
          <p:nvPr/>
        </p:nvSpPr>
        <p:spPr>
          <a:xfrm>
            <a:off x="6962640" y="6956106"/>
            <a:ext cx="1964850" cy="494777"/>
          </a:xfrm>
          <a:prstGeom prst="rect">
            <a:avLst/>
          </a:prstGeom>
        </p:spPr>
        <p:txBody>
          <a:bodyPr lIns="0" tIns="0" rIns="0" bIns="0" rtlCol="0" anchor="t">
            <a:spAutoFit/>
          </a:bodyPr>
          <a:lstStyle/>
          <a:p>
            <a:pPr>
              <a:lnSpc>
                <a:spcPts val="1819"/>
              </a:lnSpc>
            </a:pPr>
            <a:r>
              <a:rPr lang="en-US" sz="1299">
                <a:solidFill>
                  <a:srgbClr val="000000"/>
                </a:solidFill>
                <a:latin typeface="Overpass"/>
              </a:rPr>
              <a:t>0.967</a:t>
            </a:r>
          </a:p>
          <a:p>
            <a:pPr algn="l">
              <a:lnSpc>
                <a:spcPts val="1819"/>
              </a:lnSpc>
            </a:pPr>
            <a:endParaRPr lang="en-US" sz="1299">
              <a:solidFill>
                <a:srgbClr val="000000"/>
              </a:solidFill>
              <a:latin typeface="Overpass"/>
            </a:endParaRPr>
          </a:p>
        </p:txBody>
      </p:sp>
      <p:sp>
        <p:nvSpPr>
          <p:cNvPr id="56" name="TextBox 56"/>
          <p:cNvSpPr txBox="1"/>
          <p:nvPr/>
        </p:nvSpPr>
        <p:spPr>
          <a:xfrm>
            <a:off x="3986243" y="6938199"/>
            <a:ext cx="1964850" cy="1200748"/>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using some of the features with Over-sampling using SMOTE</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57" name="AutoShape 57"/>
          <p:cNvSpPr/>
          <p:nvPr/>
        </p:nvSpPr>
        <p:spPr>
          <a:xfrm>
            <a:off x="3683402" y="8120527"/>
            <a:ext cx="13772361" cy="0"/>
          </a:xfrm>
          <a:prstGeom prst="line">
            <a:avLst/>
          </a:prstGeom>
          <a:ln w="9525" cap="flat">
            <a:solidFill>
              <a:srgbClr val="000000"/>
            </a:solidFill>
            <a:prstDash val="solid"/>
            <a:headEnd type="none" w="sm" len="sm"/>
            <a:tailEnd type="none" w="sm" len="sm"/>
          </a:ln>
        </p:spPr>
      </p:sp>
      <p:sp>
        <p:nvSpPr>
          <p:cNvPr id="58" name="TextBox 58"/>
          <p:cNvSpPr txBox="1"/>
          <p:nvPr/>
        </p:nvSpPr>
        <p:spPr>
          <a:xfrm>
            <a:off x="14738582" y="8141019"/>
            <a:ext cx="1964850" cy="965424"/>
          </a:xfrm>
          <a:prstGeom prst="rect">
            <a:avLst/>
          </a:prstGeom>
        </p:spPr>
        <p:txBody>
          <a:bodyPr lIns="0" tIns="0" rIns="0" bIns="0" rtlCol="0" anchor="t">
            <a:spAutoFit/>
          </a:bodyPr>
          <a:lstStyle/>
          <a:p>
            <a:pPr>
              <a:lnSpc>
                <a:spcPts val="1819"/>
              </a:lnSpc>
            </a:pPr>
            <a:r>
              <a:rPr lang="en-US" sz="1299">
                <a:solidFill>
                  <a:srgbClr val="000000"/>
                </a:solidFill>
                <a:latin typeface="Overpass"/>
              </a:rPr>
              <a:t>0.152</a:t>
            </a:r>
          </a:p>
          <a:p>
            <a:pPr>
              <a:lnSpc>
                <a:spcPts val="1819"/>
              </a:lnSpc>
            </a:pPr>
            <a:endParaRPr lang="en-US" sz="1299">
              <a:solidFill>
                <a:srgbClr val="000000"/>
              </a:solidFill>
              <a:latin typeface="Overpass"/>
            </a:endParaRPr>
          </a:p>
          <a:p>
            <a:pPr>
              <a:lnSpc>
                <a:spcPts val="1819"/>
              </a:lnSpc>
            </a:pPr>
            <a:endParaRPr lang="en-US" sz="1299">
              <a:solidFill>
                <a:srgbClr val="000000"/>
              </a:solidFill>
              <a:latin typeface="Overpass"/>
            </a:endParaRPr>
          </a:p>
          <a:p>
            <a:pPr algn="l">
              <a:lnSpc>
                <a:spcPts val="1819"/>
              </a:lnSpc>
            </a:pPr>
            <a:endParaRPr lang="en-US" sz="1299">
              <a:solidFill>
                <a:srgbClr val="000000"/>
              </a:solidFill>
              <a:latin typeface="Overpass"/>
            </a:endParaRPr>
          </a:p>
        </p:txBody>
      </p:sp>
      <p:sp>
        <p:nvSpPr>
          <p:cNvPr id="59" name="TextBox 59"/>
          <p:cNvSpPr txBox="1"/>
          <p:nvPr/>
        </p:nvSpPr>
        <p:spPr>
          <a:xfrm>
            <a:off x="10759604" y="8152725"/>
            <a:ext cx="1964850" cy="730101"/>
          </a:xfrm>
          <a:prstGeom prst="rect">
            <a:avLst/>
          </a:prstGeom>
        </p:spPr>
        <p:txBody>
          <a:bodyPr lIns="0" tIns="0" rIns="0" bIns="0" rtlCol="0" anchor="t">
            <a:spAutoFit/>
          </a:bodyPr>
          <a:lstStyle/>
          <a:p>
            <a:pPr>
              <a:lnSpc>
                <a:spcPts val="1819"/>
              </a:lnSpc>
            </a:pPr>
            <a:r>
              <a:rPr lang="en-US" sz="1299">
                <a:solidFill>
                  <a:srgbClr val="000000"/>
                </a:solidFill>
                <a:latin typeface="Overpass"/>
              </a:rPr>
              <a:t>0.992</a:t>
            </a:r>
          </a:p>
          <a:p>
            <a:pPr>
              <a:lnSpc>
                <a:spcPts val="1819"/>
              </a:lnSpc>
            </a:pPr>
            <a:endParaRPr lang="en-US" sz="1299">
              <a:solidFill>
                <a:srgbClr val="000000"/>
              </a:solidFill>
              <a:latin typeface="Overpass"/>
            </a:endParaRPr>
          </a:p>
          <a:p>
            <a:pPr algn="l">
              <a:lnSpc>
                <a:spcPts val="1819"/>
              </a:lnSpc>
            </a:pPr>
            <a:endParaRPr lang="en-US" sz="1299">
              <a:solidFill>
                <a:srgbClr val="000000"/>
              </a:solidFill>
              <a:latin typeface="Overpass"/>
            </a:endParaRPr>
          </a:p>
        </p:txBody>
      </p:sp>
      <p:sp>
        <p:nvSpPr>
          <p:cNvPr id="60" name="TextBox 60"/>
          <p:cNvSpPr txBox="1"/>
          <p:nvPr/>
        </p:nvSpPr>
        <p:spPr>
          <a:xfrm>
            <a:off x="6917099" y="8152725"/>
            <a:ext cx="1964850" cy="494777"/>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0.964</a:t>
            </a:r>
          </a:p>
          <a:p>
            <a:pPr algn="l">
              <a:lnSpc>
                <a:spcPts val="1819"/>
              </a:lnSpc>
            </a:pPr>
            <a:endParaRPr lang="en-US" sz="1299" dirty="0">
              <a:solidFill>
                <a:srgbClr val="000000"/>
              </a:solidFill>
              <a:latin typeface="Overpass"/>
            </a:endParaRPr>
          </a:p>
        </p:txBody>
      </p:sp>
      <p:sp>
        <p:nvSpPr>
          <p:cNvPr id="61" name="TextBox 61"/>
          <p:cNvSpPr txBox="1"/>
          <p:nvPr/>
        </p:nvSpPr>
        <p:spPr>
          <a:xfrm>
            <a:off x="3940702" y="8134818"/>
            <a:ext cx="1964850" cy="1671395"/>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 using some of the features with </a:t>
            </a:r>
            <a:r>
              <a:rPr lang="en-US" sz="1299" dirty="0" err="1">
                <a:solidFill>
                  <a:srgbClr val="000000"/>
                </a:solidFill>
                <a:latin typeface="Overpass"/>
              </a:rPr>
              <a:t>RandomizedSearchCV</a:t>
            </a:r>
            <a:r>
              <a:rPr lang="en-US" sz="1299" dirty="0">
                <a:solidFill>
                  <a:srgbClr val="000000"/>
                </a:solidFill>
                <a:latin typeface="Overpass"/>
              </a:rPr>
              <a:t> &amp; Over-sampling using SMOTE</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00110" y="-5084654"/>
            <a:ext cx="9500719" cy="95007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51045" y="-3566931"/>
            <a:ext cx="9818453" cy="981845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004423" y="4009788"/>
            <a:ext cx="9012725" cy="901272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52770" y="6926232"/>
            <a:ext cx="9500719" cy="9500719"/>
          </a:xfrm>
          <a:prstGeom prst="rect">
            <a:avLst/>
          </a:prstGeom>
        </p:spPr>
      </p:pic>
      <p:sp>
        <p:nvSpPr>
          <p:cNvPr id="6" name="TextBox 6"/>
          <p:cNvSpPr txBox="1"/>
          <p:nvPr/>
        </p:nvSpPr>
        <p:spPr>
          <a:xfrm>
            <a:off x="700277" y="791808"/>
            <a:ext cx="3831714" cy="511885"/>
          </a:xfrm>
          <a:prstGeom prst="rect">
            <a:avLst/>
          </a:prstGeom>
        </p:spPr>
        <p:txBody>
          <a:bodyPr lIns="0" tIns="0" rIns="0" bIns="0" rtlCol="0" anchor="t">
            <a:spAutoFit/>
          </a:bodyPr>
          <a:lstStyle/>
          <a:p>
            <a:pPr marL="0" lvl="0" indent="0" algn="l">
              <a:lnSpc>
                <a:spcPts val="3960"/>
              </a:lnSpc>
              <a:spcBef>
                <a:spcPct val="0"/>
              </a:spcBef>
            </a:pPr>
            <a:r>
              <a:rPr lang="en-US" sz="3600">
                <a:solidFill>
                  <a:srgbClr val="000000"/>
                </a:solidFill>
                <a:latin typeface="Ruda Black Bold"/>
              </a:rPr>
              <a:t>Result</a:t>
            </a:r>
          </a:p>
        </p:txBody>
      </p:sp>
      <p:sp>
        <p:nvSpPr>
          <p:cNvPr id="7" name="TextBox 7"/>
          <p:cNvSpPr txBox="1"/>
          <p:nvPr/>
        </p:nvSpPr>
        <p:spPr>
          <a:xfrm>
            <a:off x="14777218" y="815681"/>
            <a:ext cx="3487074" cy="772982"/>
          </a:xfrm>
          <a:prstGeom prst="rect">
            <a:avLst/>
          </a:prstGeom>
        </p:spPr>
        <p:txBody>
          <a:bodyPr lIns="0" tIns="0" rIns="0" bIns="0" rtlCol="0" anchor="t">
            <a:spAutoFit/>
          </a:bodyPr>
          <a:lstStyle/>
          <a:p>
            <a:pPr>
              <a:lnSpc>
                <a:spcPts val="3119"/>
              </a:lnSpc>
            </a:pPr>
            <a:r>
              <a:rPr lang="en-US" sz="2399" dirty="0">
                <a:solidFill>
                  <a:srgbClr val="000000"/>
                </a:solidFill>
                <a:latin typeface="Ruda Regular Bold"/>
              </a:rPr>
              <a:t>Log-Loss</a:t>
            </a:r>
          </a:p>
          <a:p>
            <a:pPr marL="0" lvl="0" indent="0">
              <a:lnSpc>
                <a:spcPts val="3119"/>
              </a:lnSpc>
            </a:pPr>
            <a:endParaRPr lang="en-US" sz="2399" dirty="0">
              <a:solidFill>
                <a:srgbClr val="000000"/>
              </a:solidFill>
              <a:latin typeface="Ruda Regular Bold"/>
            </a:endParaRPr>
          </a:p>
        </p:txBody>
      </p:sp>
      <p:sp>
        <p:nvSpPr>
          <p:cNvPr id="8" name="TextBox 8"/>
          <p:cNvSpPr txBox="1"/>
          <p:nvPr/>
        </p:nvSpPr>
        <p:spPr>
          <a:xfrm>
            <a:off x="10798240" y="840585"/>
            <a:ext cx="836652" cy="387607"/>
          </a:xfrm>
          <a:prstGeom prst="rect">
            <a:avLst/>
          </a:prstGeom>
        </p:spPr>
        <p:txBody>
          <a:bodyPr wrap="square" lIns="0" tIns="0" rIns="0" bIns="0" rtlCol="0" anchor="t">
            <a:spAutoFit/>
          </a:bodyPr>
          <a:lstStyle/>
          <a:p>
            <a:pPr marL="0" lvl="0" indent="0">
              <a:lnSpc>
                <a:spcPts val="3119"/>
              </a:lnSpc>
            </a:pPr>
            <a:r>
              <a:rPr lang="en-US" sz="2399" dirty="0">
                <a:solidFill>
                  <a:srgbClr val="000000"/>
                </a:solidFill>
                <a:latin typeface="Ruda Regular Bold"/>
              </a:rPr>
              <a:t>AUC</a:t>
            </a:r>
          </a:p>
        </p:txBody>
      </p:sp>
      <p:sp>
        <p:nvSpPr>
          <p:cNvPr id="9" name="TextBox 9"/>
          <p:cNvSpPr txBox="1"/>
          <p:nvPr/>
        </p:nvSpPr>
        <p:spPr>
          <a:xfrm>
            <a:off x="7124620" y="806155"/>
            <a:ext cx="2742509" cy="380776"/>
          </a:xfrm>
          <a:prstGeom prst="rect">
            <a:avLst/>
          </a:prstGeom>
        </p:spPr>
        <p:txBody>
          <a:bodyPr lIns="0" tIns="0" rIns="0" bIns="0" rtlCol="0" anchor="t">
            <a:spAutoFit/>
          </a:bodyPr>
          <a:lstStyle/>
          <a:p>
            <a:pPr marL="0" lvl="0" indent="0">
              <a:lnSpc>
                <a:spcPts val="3119"/>
              </a:lnSpc>
            </a:pPr>
            <a:r>
              <a:rPr lang="en-US" sz="2399">
                <a:solidFill>
                  <a:srgbClr val="000000"/>
                </a:solidFill>
                <a:latin typeface="Ruda Regular Bold"/>
              </a:rPr>
              <a:t>F1</a:t>
            </a:r>
          </a:p>
        </p:txBody>
      </p:sp>
      <p:sp>
        <p:nvSpPr>
          <p:cNvPr id="11" name="AutoShape 11"/>
          <p:cNvSpPr/>
          <p:nvPr/>
        </p:nvSpPr>
        <p:spPr>
          <a:xfrm>
            <a:off x="477402" y="1588663"/>
            <a:ext cx="17090577" cy="0"/>
          </a:xfrm>
          <a:prstGeom prst="line">
            <a:avLst/>
          </a:prstGeom>
          <a:ln w="9525" cap="flat">
            <a:solidFill>
              <a:srgbClr val="000000"/>
            </a:solidFill>
            <a:prstDash val="solid"/>
            <a:headEnd type="none" w="sm" len="sm"/>
            <a:tailEnd type="none" w="sm" len="sm"/>
          </a:ln>
        </p:spPr>
      </p:sp>
      <p:sp>
        <p:nvSpPr>
          <p:cNvPr id="12" name="AutoShape 12"/>
          <p:cNvSpPr/>
          <p:nvPr/>
        </p:nvSpPr>
        <p:spPr>
          <a:xfrm>
            <a:off x="496452" y="9774083"/>
            <a:ext cx="17071527" cy="0"/>
          </a:xfrm>
          <a:prstGeom prst="line">
            <a:avLst/>
          </a:prstGeom>
          <a:ln w="9525" cap="flat">
            <a:solidFill>
              <a:srgbClr val="000000"/>
            </a:solidFill>
            <a:prstDash val="solid"/>
            <a:headEnd type="none" w="sm" len="sm"/>
            <a:tailEnd type="none" w="sm" len="sm"/>
          </a:ln>
        </p:spPr>
      </p:sp>
      <p:sp>
        <p:nvSpPr>
          <p:cNvPr id="13" name="AutoShape 13"/>
          <p:cNvSpPr/>
          <p:nvPr/>
        </p:nvSpPr>
        <p:spPr>
          <a:xfrm>
            <a:off x="477402" y="243640"/>
            <a:ext cx="17071527" cy="0"/>
          </a:xfrm>
          <a:prstGeom prst="line">
            <a:avLst/>
          </a:prstGeom>
          <a:ln w="9525" cap="flat">
            <a:solidFill>
              <a:srgbClr val="000000"/>
            </a:solidFill>
            <a:prstDash val="solid"/>
            <a:headEnd type="none" w="sm" len="sm"/>
            <a:tailEnd type="none" w="sm" len="sm"/>
          </a:ln>
        </p:spPr>
      </p:sp>
      <p:sp>
        <p:nvSpPr>
          <p:cNvPr id="14" name="TextBox 14"/>
          <p:cNvSpPr txBox="1"/>
          <p:nvPr/>
        </p:nvSpPr>
        <p:spPr>
          <a:xfrm>
            <a:off x="4213226" y="806155"/>
            <a:ext cx="2742509" cy="380776"/>
          </a:xfrm>
          <a:prstGeom prst="rect">
            <a:avLst/>
          </a:prstGeom>
        </p:spPr>
        <p:txBody>
          <a:bodyPr lIns="0" tIns="0" rIns="0" bIns="0" rtlCol="0" anchor="t">
            <a:spAutoFit/>
          </a:bodyPr>
          <a:lstStyle/>
          <a:p>
            <a:pPr marL="0" lvl="0" indent="0">
              <a:lnSpc>
                <a:spcPts val="3119"/>
              </a:lnSpc>
            </a:pPr>
            <a:r>
              <a:rPr lang="en-US" sz="2399" dirty="0">
                <a:solidFill>
                  <a:srgbClr val="000000"/>
                </a:solidFill>
                <a:latin typeface="Ruda Regular Bold"/>
              </a:rPr>
              <a:t>test</a:t>
            </a:r>
          </a:p>
        </p:txBody>
      </p:sp>
      <p:sp>
        <p:nvSpPr>
          <p:cNvPr id="15" name="TextBox 15"/>
          <p:cNvSpPr txBox="1"/>
          <p:nvPr/>
        </p:nvSpPr>
        <p:spPr>
          <a:xfrm>
            <a:off x="814648" y="4803730"/>
            <a:ext cx="4054590" cy="349698"/>
          </a:xfrm>
          <a:prstGeom prst="rect">
            <a:avLst/>
          </a:prstGeom>
        </p:spPr>
        <p:txBody>
          <a:bodyPr lIns="0" tIns="0" rIns="0" bIns="0" rtlCol="0" anchor="t">
            <a:spAutoFit/>
          </a:bodyPr>
          <a:lstStyle/>
          <a:p>
            <a:pPr marL="0" lvl="0" indent="0" algn="l">
              <a:lnSpc>
                <a:spcPts val="2859"/>
              </a:lnSpc>
            </a:pPr>
            <a:r>
              <a:rPr lang="en-US" sz="2199" dirty="0" err="1">
                <a:solidFill>
                  <a:srgbClr val="000000"/>
                </a:solidFill>
                <a:latin typeface="Ruda Regular Bold"/>
              </a:rPr>
              <a:t>xgboost</a:t>
            </a:r>
            <a:endParaRPr lang="en-US" sz="2199" dirty="0">
              <a:solidFill>
                <a:srgbClr val="000000"/>
              </a:solidFill>
              <a:latin typeface="Ruda Regular Bold"/>
            </a:endParaRPr>
          </a:p>
        </p:txBody>
      </p:sp>
      <p:sp>
        <p:nvSpPr>
          <p:cNvPr id="16" name="TextBox 16"/>
          <p:cNvSpPr txBox="1"/>
          <p:nvPr/>
        </p:nvSpPr>
        <p:spPr>
          <a:xfrm>
            <a:off x="14831748" y="4973232"/>
            <a:ext cx="1964850" cy="494777"/>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0.106</a:t>
            </a:r>
          </a:p>
          <a:p>
            <a:pPr algn="l">
              <a:lnSpc>
                <a:spcPts val="1819"/>
              </a:lnSpc>
            </a:pPr>
            <a:endParaRPr lang="en-US" sz="1299" dirty="0">
              <a:solidFill>
                <a:srgbClr val="000000"/>
              </a:solidFill>
              <a:latin typeface="Overpass"/>
            </a:endParaRPr>
          </a:p>
        </p:txBody>
      </p:sp>
      <p:sp>
        <p:nvSpPr>
          <p:cNvPr id="17" name="TextBox 17"/>
          <p:cNvSpPr txBox="1"/>
          <p:nvPr/>
        </p:nvSpPr>
        <p:spPr>
          <a:xfrm>
            <a:off x="10798240" y="4938735"/>
            <a:ext cx="1964850" cy="494777"/>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0.992</a:t>
            </a:r>
          </a:p>
          <a:p>
            <a:pPr algn="l">
              <a:lnSpc>
                <a:spcPts val="1819"/>
              </a:lnSpc>
            </a:pPr>
            <a:endParaRPr lang="en-US" sz="1299" dirty="0">
              <a:solidFill>
                <a:srgbClr val="000000"/>
              </a:solidFill>
              <a:latin typeface="Overpass"/>
            </a:endParaRPr>
          </a:p>
        </p:txBody>
      </p:sp>
      <p:sp>
        <p:nvSpPr>
          <p:cNvPr id="18" name="TextBox 18"/>
          <p:cNvSpPr txBox="1"/>
          <p:nvPr/>
        </p:nvSpPr>
        <p:spPr>
          <a:xfrm>
            <a:off x="7148711" y="4893294"/>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0.969</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19" name="TextBox 19"/>
          <p:cNvSpPr txBox="1"/>
          <p:nvPr/>
        </p:nvSpPr>
        <p:spPr>
          <a:xfrm>
            <a:off x="4015609" y="4766266"/>
            <a:ext cx="1964850" cy="965424"/>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some of the features with Over-sampling using SMOTE</a:t>
            </a:r>
          </a:p>
          <a:p>
            <a:pPr algn="l">
              <a:lnSpc>
                <a:spcPts val="1819"/>
              </a:lnSpc>
            </a:pPr>
            <a:endParaRPr lang="en-US" sz="1299" dirty="0">
              <a:solidFill>
                <a:srgbClr val="000000"/>
              </a:solidFill>
              <a:latin typeface="Overpass"/>
            </a:endParaRPr>
          </a:p>
        </p:txBody>
      </p:sp>
      <p:sp>
        <p:nvSpPr>
          <p:cNvPr id="20" name="AutoShape 20"/>
          <p:cNvSpPr/>
          <p:nvPr/>
        </p:nvSpPr>
        <p:spPr>
          <a:xfrm>
            <a:off x="496452" y="6635624"/>
            <a:ext cx="17090577" cy="0"/>
          </a:xfrm>
          <a:prstGeom prst="line">
            <a:avLst/>
          </a:prstGeom>
          <a:ln w="9525" cap="flat">
            <a:solidFill>
              <a:srgbClr val="000000"/>
            </a:solidFill>
            <a:prstDash val="solid"/>
            <a:headEnd type="none" w="sm" len="sm"/>
            <a:tailEnd type="none" w="sm" len="sm"/>
          </a:ln>
        </p:spPr>
      </p:sp>
      <p:sp>
        <p:nvSpPr>
          <p:cNvPr id="22" name="TextBox 22"/>
          <p:cNvSpPr txBox="1"/>
          <p:nvPr/>
        </p:nvSpPr>
        <p:spPr>
          <a:xfrm>
            <a:off x="14777218" y="8028432"/>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0.053</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23" name="TextBox 23"/>
          <p:cNvSpPr txBox="1"/>
          <p:nvPr/>
        </p:nvSpPr>
        <p:spPr>
          <a:xfrm>
            <a:off x="10798240" y="8023299"/>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0.996</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24" name="TextBox 24"/>
          <p:cNvSpPr txBox="1"/>
          <p:nvPr/>
        </p:nvSpPr>
        <p:spPr>
          <a:xfrm>
            <a:off x="7153847" y="8036320"/>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0.984</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25" name="TextBox 25"/>
          <p:cNvSpPr txBox="1"/>
          <p:nvPr/>
        </p:nvSpPr>
        <p:spPr>
          <a:xfrm>
            <a:off x="3966589" y="7675448"/>
            <a:ext cx="1964850" cy="1436071"/>
          </a:xfrm>
          <a:prstGeom prst="rect">
            <a:avLst/>
          </a:prstGeom>
        </p:spPr>
        <p:txBody>
          <a:bodyPr lIns="0" tIns="0" rIns="0" bIns="0" rtlCol="0" anchor="t">
            <a:spAutoFit/>
          </a:bodyPr>
          <a:lstStyle/>
          <a:p>
            <a:pPr>
              <a:lnSpc>
                <a:spcPts val="1819"/>
              </a:lnSpc>
            </a:pPr>
            <a:endParaRPr dirty="0"/>
          </a:p>
          <a:p>
            <a:pPr>
              <a:lnSpc>
                <a:spcPts val="1819"/>
              </a:lnSpc>
            </a:pPr>
            <a:r>
              <a:rPr lang="en-US" sz="1200" dirty="0">
                <a:solidFill>
                  <a:srgbClr val="000000"/>
                </a:solidFill>
                <a:latin typeface="Arimo"/>
              </a:rPr>
              <a:t>S</a:t>
            </a:r>
            <a:r>
              <a:rPr lang="en-US" sz="1299" dirty="0">
                <a:solidFill>
                  <a:srgbClr val="000000"/>
                </a:solidFill>
                <a:latin typeface="Overpass"/>
              </a:rPr>
              <a:t>ome of the features with Over-sampling using SMOTE</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27" name="TextBox 15">
            <a:extLst>
              <a:ext uri="{FF2B5EF4-FFF2-40B4-BE49-F238E27FC236}">
                <a16:creationId xmlns:a16="http://schemas.microsoft.com/office/drawing/2014/main" id="{AE41CE24-2CA3-4DC8-A91E-3B8BB406C023}"/>
              </a:ext>
            </a:extLst>
          </p:cNvPr>
          <p:cNvSpPr txBox="1"/>
          <p:nvPr/>
        </p:nvSpPr>
        <p:spPr>
          <a:xfrm>
            <a:off x="277653" y="7875398"/>
            <a:ext cx="2564290" cy="715709"/>
          </a:xfrm>
          <a:prstGeom prst="rect">
            <a:avLst/>
          </a:prstGeom>
        </p:spPr>
        <p:txBody>
          <a:bodyPr wrap="square" lIns="0" tIns="0" rIns="0" bIns="0" rtlCol="0" anchor="t">
            <a:spAutoFit/>
          </a:bodyPr>
          <a:lstStyle/>
          <a:p>
            <a:pPr algn="ctr">
              <a:lnSpc>
                <a:spcPct val="107000"/>
              </a:lnSpc>
              <a:spcAft>
                <a:spcPts val="800"/>
              </a:spcAft>
            </a:pPr>
            <a:r>
              <a:rPr lang="en-US" sz="2199" kern="1200" dirty="0">
                <a:solidFill>
                  <a:srgbClr val="000000"/>
                </a:solidFill>
                <a:latin typeface="Ruda Regular Bold"/>
                <a:ea typeface="+mn-ea"/>
                <a:cs typeface="+mn-cs"/>
              </a:rPr>
              <a:t>Support Vector Machine</a:t>
            </a:r>
            <a:endParaRPr lang="en-SA" sz="2199" kern="1200" dirty="0">
              <a:solidFill>
                <a:srgbClr val="000000"/>
              </a:solidFill>
              <a:latin typeface="Ruda Regular Bold"/>
              <a:ea typeface="+mn-ea"/>
              <a:cs typeface="+mn-cs"/>
            </a:endParaRPr>
          </a:p>
        </p:txBody>
      </p:sp>
      <p:sp>
        <p:nvSpPr>
          <p:cNvPr id="29" name="TextBox 35">
            <a:extLst>
              <a:ext uri="{FF2B5EF4-FFF2-40B4-BE49-F238E27FC236}">
                <a16:creationId xmlns:a16="http://schemas.microsoft.com/office/drawing/2014/main" id="{3EF44122-BCE7-4859-AEC8-58689E396D7A}"/>
              </a:ext>
            </a:extLst>
          </p:cNvPr>
          <p:cNvSpPr txBox="1"/>
          <p:nvPr/>
        </p:nvSpPr>
        <p:spPr>
          <a:xfrm>
            <a:off x="814648" y="2612491"/>
            <a:ext cx="4054590" cy="708287"/>
          </a:xfrm>
          <a:prstGeom prst="rect">
            <a:avLst/>
          </a:prstGeom>
        </p:spPr>
        <p:txBody>
          <a:bodyPr lIns="0" tIns="0" rIns="0" bIns="0" rtlCol="0" anchor="t">
            <a:spAutoFit/>
          </a:bodyPr>
          <a:lstStyle/>
          <a:p>
            <a:pPr>
              <a:lnSpc>
                <a:spcPts val="2859"/>
              </a:lnSpc>
            </a:pPr>
            <a:r>
              <a:rPr lang="en-US" sz="2199" dirty="0">
                <a:solidFill>
                  <a:srgbClr val="000000"/>
                </a:solidFill>
                <a:latin typeface="Ruda Regular Bold"/>
              </a:rPr>
              <a:t>KNN</a:t>
            </a:r>
          </a:p>
          <a:p>
            <a:pPr marL="0" lvl="0" indent="0" algn="l">
              <a:lnSpc>
                <a:spcPts val="2859"/>
              </a:lnSpc>
            </a:pPr>
            <a:endParaRPr lang="en-US" sz="2199" dirty="0">
              <a:solidFill>
                <a:srgbClr val="000000"/>
              </a:solidFill>
              <a:latin typeface="Ruda Regular Bold"/>
            </a:endParaRPr>
          </a:p>
        </p:txBody>
      </p:sp>
      <p:sp>
        <p:nvSpPr>
          <p:cNvPr id="30" name="TextBox 36">
            <a:extLst>
              <a:ext uri="{FF2B5EF4-FFF2-40B4-BE49-F238E27FC236}">
                <a16:creationId xmlns:a16="http://schemas.microsoft.com/office/drawing/2014/main" id="{1730E277-FE5E-4FC3-88C8-86A8371CD13C}"/>
              </a:ext>
            </a:extLst>
          </p:cNvPr>
          <p:cNvSpPr txBox="1"/>
          <p:nvPr/>
        </p:nvSpPr>
        <p:spPr>
          <a:xfrm>
            <a:off x="4138015" y="2764837"/>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After resampling &amp; </a:t>
            </a:r>
            <a:r>
              <a:rPr lang="en-US" sz="1299" dirty="0" err="1">
                <a:solidFill>
                  <a:srgbClr val="000000"/>
                </a:solidFill>
                <a:latin typeface="Overpass"/>
              </a:rPr>
              <a:t>GridS</a:t>
            </a:r>
            <a:r>
              <a:rPr lang="en-US" sz="1200" dirty="0" err="1">
                <a:solidFill>
                  <a:srgbClr val="000000"/>
                </a:solidFill>
                <a:latin typeface="Arimo"/>
              </a:rPr>
              <a:t>earchCV</a:t>
            </a:r>
            <a:endParaRPr lang="en-US" sz="1200" dirty="0">
              <a:solidFill>
                <a:srgbClr val="000000"/>
              </a:solidFill>
              <a:latin typeface="Arimo"/>
            </a:endParaRPr>
          </a:p>
          <a:p>
            <a:pPr algn="l">
              <a:lnSpc>
                <a:spcPts val="1819"/>
              </a:lnSpc>
            </a:pPr>
            <a:endParaRPr lang="en-US" sz="1200" dirty="0">
              <a:solidFill>
                <a:srgbClr val="000000"/>
              </a:solidFill>
              <a:latin typeface="Arimo"/>
            </a:endParaRPr>
          </a:p>
        </p:txBody>
      </p:sp>
      <p:sp>
        <p:nvSpPr>
          <p:cNvPr id="31" name="TextBox 37">
            <a:extLst>
              <a:ext uri="{FF2B5EF4-FFF2-40B4-BE49-F238E27FC236}">
                <a16:creationId xmlns:a16="http://schemas.microsoft.com/office/drawing/2014/main" id="{A889742F-84E3-4682-A856-1467CF10237A}"/>
              </a:ext>
            </a:extLst>
          </p:cNvPr>
          <p:cNvSpPr txBox="1"/>
          <p:nvPr/>
        </p:nvSpPr>
        <p:spPr>
          <a:xfrm>
            <a:off x="14900858" y="2016940"/>
            <a:ext cx="1964850" cy="494777"/>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1.276</a:t>
            </a:r>
          </a:p>
          <a:p>
            <a:pPr algn="l">
              <a:lnSpc>
                <a:spcPts val="1819"/>
              </a:lnSpc>
            </a:pPr>
            <a:endParaRPr lang="en-US" sz="1299" dirty="0">
              <a:solidFill>
                <a:srgbClr val="000000"/>
              </a:solidFill>
              <a:latin typeface="Overpass"/>
            </a:endParaRPr>
          </a:p>
        </p:txBody>
      </p:sp>
      <p:sp>
        <p:nvSpPr>
          <p:cNvPr id="32" name="TextBox 38">
            <a:extLst>
              <a:ext uri="{FF2B5EF4-FFF2-40B4-BE49-F238E27FC236}">
                <a16:creationId xmlns:a16="http://schemas.microsoft.com/office/drawing/2014/main" id="{AF635F74-6D58-4AEE-ACEA-F6E47C6CBCA9}"/>
              </a:ext>
            </a:extLst>
          </p:cNvPr>
          <p:cNvSpPr txBox="1"/>
          <p:nvPr/>
        </p:nvSpPr>
        <p:spPr>
          <a:xfrm>
            <a:off x="10921880" y="2028646"/>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0.540</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33" name="TextBox 39">
            <a:extLst>
              <a:ext uri="{FF2B5EF4-FFF2-40B4-BE49-F238E27FC236}">
                <a16:creationId xmlns:a16="http://schemas.microsoft.com/office/drawing/2014/main" id="{47B25298-BBCE-466F-AB0C-9FC582A81827}"/>
              </a:ext>
            </a:extLst>
          </p:cNvPr>
          <p:cNvSpPr txBox="1"/>
          <p:nvPr/>
        </p:nvSpPr>
        <p:spPr>
          <a:xfrm>
            <a:off x="7079375" y="2028646"/>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a:t>
            </a:r>
            <a:r>
              <a:rPr lang="en-US" sz="1200" dirty="0">
                <a:solidFill>
                  <a:srgbClr val="000000"/>
                </a:solidFill>
                <a:latin typeface="Arimo"/>
              </a:rPr>
              <a:t>000</a:t>
            </a:r>
          </a:p>
          <a:p>
            <a:pPr>
              <a:lnSpc>
                <a:spcPts val="1819"/>
              </a:lnSpc>
            </a:pPr>
            <a:endParaRPr lang="en-US" sz="1200" dirty="0">
              <a:solidFill>
                <a:srgbClr val="000000"/>
              </a:solidFill>
              <a:latin typeface="Arimo"/>
            </a:endParaRPr>
          </a:p>
          <a:p>
            <a:pPr algn="l">
              <a:lnSpc>
                <a:spcPts val="1819"/>
              </a:lnSpc>
            </a:pPr>
            <a:endParaRPr lang="en-US" sz="1200" dirty="0">
              <a:solidFill>
                <a:srgbClr val="000000"/>
              </a:solidFill>
              <a:latin typeface="Arimo"/>
            </a:endParaRPr>
          </a:p>
        </p:txBody>
      </p:sp>
      <p:sp>
        <p:nvSpPr>
          <p:cNvPr id="34" name="TextBox 41">
            <a:extLst>
              <a:ext uri="{FF2B5EF4-FFF2-40B4-BE49-F238E27FC236}">
                <a16:creationId xmlns:a16="http://schemas.microsoft.com/office/drawing/2014/main" id="{FE9D9F45-95FC-4B24-97D7-6DECB1849BAF}"/>
              </a:ext>
            </a:extLst>
          </p:cNvPr>
          <p:cNvSpPr txBox="1"/>
          <p:nvPr/>
        </p:nvSpPr>
        <p:spPr>
          <a:xfrm>
            <a:off x="4102978" y="2010739"/>
            <a:ext cx="1964850" cy="965424"/>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using some of the features</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35" name="AutoShape 42">
            <a:extLst>
              <a:ext uri="{FF2B5EF4-FFF2-40B4-BE49-F238E27FC236}">
                <a16:creationId xmlns:a16="http://schemas.microsoft.com/office/drawing/2014/main" id="{FAAC99A7-2B20-4178-96D9-4A065C4906E9}"/>
              </a:ext>
            </a:extLst>
          </p:cNvPr>
          <p:cNvSpPr/>
          <p:nvPr/>
        </p:nvSpPr>
        <p:spPr>
          <a:xfrm>
            <a:off x="3814668" y="2612491"/>
            <a:ext cx="13772361" cy="0"/>
          </a:xfrm>
          <a:prstGeom prst="line">
            <a:avLst/>
          </a:prstGeom>
          <a:ln w="9525" cap="flat">
            <a:solidFill>
              <a:srgbClr val="000000"/>
            </a:solidFill>
            <a:prstDash val="solid"/>
            <a:headEnd type="none" w="sm" len="sm"/>
            <a:tailEnd type="none" w="sm" len="sm"/>
          </a:ln>
        </p:spPr>
      </p:sp>
      <p:sp>
        <p:nvSpPr>
          <p:cNvPr id="36" name="TextBox 43">
            <a:extLst>
              <a:ext uri="{FF2B5EF4-FFF2-40B4-BE49-F238E27FC236}">
                <a16:creationId xmlns:a16="http://schemas.microsoft.com/office/drawing/2014/main" id="{A6B95FB4-94D7-4E85-ADF3-EAC6A1F3D39D}"/>
              </a:ext>
            </a:extLst>
          </p:cNvPr>
          <p:cNvSpPr txBox="1"/>
          <p:nvPr/>
        </p:nvSpPr>
        <p:spPr>
          <a:xfrm>
            <a:off x="14900858" y="2814122"/>
            <a:ext cx="1964850" cy="494777"/>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0.203</a:t>
            </a:r>
          </a:p>
          <a:p>
            <a:pPr algn="l">
              <a:lnSpc>
                <a:spcPts val="1819"/>
              </a:lnSpc>
            </a:pPr>
            <a:endParaRPr lang="en-US" sz="1299" dirty="0">
              <a:solidFill>
                <a:srgbClr val="000000"/>
              </a:solidFill>
              <a:latin typeface="Overpass"/>
            </a:endParaRPr>
          </a:p>
        </p:txBody>
      </p:sp>
      <p:sp>
        <p:nvSpPr>
          <p:cNvPr id="37" name="TextBox 44">
            <a:extLst>
              <a:ext uri="{FF2B5EF4-FFF2-40B4-BE49-F238E27FC236}">
                <a16:creationId xmlns:a16="http://schemas.microsoft.com/office/drawing/2014/main" id="{1D0CB9A8-AD05-4AEA-BDB3-6A17CB15DEE1}"/>
              </a:ext>
            </a:extLst>
          </p:cNvPr>
          <p:cNvSpPr txBox="1"/>
          <p:nvPr/>
        </p:nvSpPr>
        <p:spPr>
          <a:xfrm>
            <a:off x="10921880" y="2887153"/>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0.975</a:t>
            </a:r>
          </a:p>
          <a:p>
            <a:pPr>
              <a:lnSpc>
                <a:spcPts val="1819"/>
              </a:lnSpc>
            </a:pPr>
            <a:endParaRPr lang="en-US" sz="1299" dirty="0">
              <a:solidFill>
                <a:srgbClr val="000000"/>
              </a:solidFill>
              <a:latin typeface="Overpass"/>
            </a:endParaRPr>
          </a:p>
          <a:p>
            <a:pPr algn="l">
              <a:lnSpc>
                <a:spcPts val="1819"/>
              </a:lnSpc>
            </a:pPr>
            <a:endParaRPr lang="en-US" sz="1299" dirty="0">
              <a:solidFill>
                <a:srgbClr val="000000"/>
              </a:solidFill>
              <a:latin typeface="Overpass"/>
            </a:endParaRPr>
          </a:p>
        </p:txBody>
      </p:sp>
      <p:sp>
        <p:nvSpPr>
          <p:cNvPr id="38" name="TextBox 45">
            <a:extLst>
              <a:ext uri="{FF2B5EF4-FFF2-40B4-BE49-F238E27FC236}">
                <a16:creationId xmlns:a16="http://schemas.microsoft.com/office/drawing/2014/main" id="{2C0B832C-0676-4249-8453-148CC6DCDF26}"/>
              </a:ext>
            </a:extLst>
          </p:cNvPr>
          <p:cNvSpPr txBox="1"/>
          <p:nvPr/>
        </p:nvSpPr>
        <p:spPr>
          <a:xfrm>
            <a:off x="7067365" y="2874782"/>
            <a:ext cx="1964850" cy="730101"/>
          </a:xfrm>
          <a:prstGeom prst="rect">
            <a:avLst/>
          </a:prstGeom>
        </p:spPr>
        <p:txBody>
          <a:bodyPr lIns="0" tIns="0" rIns="0" bIns="0" rtlCol="0" anchor="t">
            <a:spAutoFit/>
          </a:bodyPr>
          <a:lstStyle/>
          <a:p>
            <a:pPr>
              <a:lnSpc>
                <a:spcPts val="1819"/>
              </a:lnSpc>
            </a:pPr>
            <a:r>
              <a:rPr lang="en-US" sz="1299" dirty="0">
                <a:solidFill>
                  <a:srgbClr val="000000"/>
                </a:solidFill>
                <a:latin typeface="Overpass"/>
              </a:rPr>
              <a:t>0.9</a:t>
            </a:r>
            <a:r>
              <a:rPr lang="en-US" sz="1200" dirty="0">
                <a:solidFill>
                  <a:srgbClr val="000000"/>
                </a:solidFill>
                <a:latin typeface="Arimo"/>
              </a:rPr>
              <a:t>24</a:t>
            </a:r>
          </a:p>
          <a:p>
            <a:pPr>
              <a:lnSpc>
                <a:spcPts val="1819"/>
              </a:lnSpc>
            </a:pPr>
            <a:endParaRPr lang="en-US" sz="1200" dirty="0">
              <a:solidFill>
                <a:srgbClr val="000000"/>
              </a:solidFill>
              <a:latin typeface="Arimo"/>
            </a:endParaRPr>
          </a:p>
          <a:p>
            <a:pPr algn="l">
              <a:lnSpc>
                <a:spcPts val="1819"/>
              </a:lnSpc>
            </a:pPr>
            <a:endParaRPr lang="en-US" sz="1200" dirty="0">
              <a:solidFill>
                <a:srgbClr val="000000"/>
              </a:solidFill>
              <a:latin typeface="Arimo"/>
            </a:endParaRPr>
          </a:p>
        </p:txBody>
      </p:sp>
      <p:sp>
        <p:nvSpPr>
          <p:cNvPr id="39" name="AutoShape 46">
            <a:extLst>
              <a:ext uri="{FF2B5EF4-FFF2-40B4-BE49-F238E27FC236}">
                <a16:creationId xmlns:a16="http://schemas.microsoft.com/office/drawing/2014/main" id="{1D9807ED-8899-4152-9EA4-7F80092D6209}"/>
              </a:ext>
            </a:extLst>
          </p:cNvPr>
          <p:cNvSpPr/>
          <p:nvPr/>
        </p:nvSpPr>
        <p:spPr>
          <a:xfrm>
            <a:off x="568272" y="3771900"/>
            <a:ext cx="17090577" cy="0"/>
          </a:xfrm>
          <a:prstGeom prst="line">
            <a:avLst/>
          </a:prstGeom>
          <a:ln w="9525" cap="flat">
            <a:solidFill>
              <a:srgbClr val="000000"/>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405</Words>
  <Application>Microsoft Office PowerPoint</Application>
  <PresentationFormat>مخصص</PresentationFormat>
  <Paragraphs>129</Paragraphs>
  <Slides>15</Slides>
  <Notes>1</Notes>
  <HiddenSlides>0</HiddenSlides>
  <MMClips>0</MMClips>
  <ScaleCrop>false</ScaleCrop>
  <HeadingPairs>
    <vt:vector size="6" baseType="variant">
      <vt:variant>
        <vt:lpstr>الخطوط المستخدمة</vt:lpstr>
      </vt:variant>
      <vt:variant>
        <vt:i4>11</vt:i4>
      </vt:variant>
      <vt:variant>
        <vt:lpstr>نسق</vt:lpstr>
      </vt:variant>
      <vt:variant>
        <vt:i4>1</vt:i4>
      </vt:variant>
      <vt:variant>
        <vt:lpstr>عناوين الشرائح</vt:lpstr>
      </vt:variant>
      <vt:variant>
        <vt:i4>15</vt:i4>
      </vt:variant>
    </vt:vector>
  </HeadingPairs>
  <TitlesOfParts>
    <vt:vector size="27" baseType="lpstr">
      <vt:lpstr>Forum Light</vt:lpstr>
      <vt:lpstr>Ruda Black Bold</vt:lpstr>
      <vt:lpstr>TT Drugs</vt:lpstr>
      <vt:lpstr>Calibri</vt:lpstr>
      <vt:lpstr>Arimo</vt:lpstr>
      <vt:lpstr>Ruda Regular Bold</vt:lpstr>
      <vt:lpstr>TT Drugs Bold</vt:lpstr>
      <vt:lpstr>Forum</vt:lpstr>
      <vt:lpstr>Arial</vt:lpstr>
      <vt:lpstr>Arimo Bold</vt:lpstr>
      <vt:lpstr>Overpass</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INSURANCE FRAUD DETECTIONS</dc:title>
  <cp:lastModifiedBy>Ahmad O.</cp:lastModifiedBy>
  <cp:revision>10</cp:revision>
  <dcterms:created xsi:type="dcterms:W3CDTF">2006-08-16T00:00:00Z</dcterms:created>
  <dcterms:modified xsi:type="dcterms:W3CDTF">2021-11-07T05:11:28Z</dcterms:modified>
  <dc:identifier>DAEu9_MpM8I</dc:identifier>
</cp:coreProperties>
</file>